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Lst>
  <p:notesMasterIdLst>
    <p:notesMasterId r:id="rId30"/>
  </p:notesMasterIdLst>
  <p:sldIdLst>
    <p:sldId id="257" r:id="rId3"/>
    <p:sldId id="1062" r:id="rId4"/>
    <p:sldId id="1063" r:id="rId5"/>
    <p:sldId id="259" r:id="rId6"/>
    <p:sldId id="1067" r:id="rId7"/>
    <p:sldId id="1052" r:id="rId8"/>
    <p:sldId id="1053" r:id="rId9"/>
    <p:sldId id="1054" r:id="rId10"/>
    <p:sldId id="1057" r:id="rId11"/>
    <p:sldId id="1055" r:id="rId12"/>
    <p:sldId id="1058" r:id="rId13"/>
    <p:sldId id="1059" r:id="rId14"/>
    <p:sldId id="1060" r:id="rId15"/>
    <p:sldId id="1065" r:id="rId16"/>
    <p:sldId id="260" r:id="rId17"/>
    <p:sldId id="1066" r:id="rId18"/>
    <p:sldId id="258" r:id="rId19"/>
    <p:sldId id="262" r:id="rId20"/>
    <p:sldId id="263" r:id="rId21"/>
    <p:sldId id="261" r:id="rId22"/>
    <p:sldId id="1068" r:id="rId23"/>
    <p:sldId id="1069" r:id="rId24"/>
    <p:sldId id="1071" r:id="rId25"/>
    <p:sldId id="1070" r:id="rId26"/>
    <p:sldId id="1072" r:id="rId27"/>
    <p:sldId id="1073" r:id="rId28"/>
    <p:sldId id="10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0" autoAdjust="0"/>
    <p:restoredTop sz="94660"/>
  </p:normalViewPr>
  <p:slideViewPr>
    <p:cSldViewPr snapToGrid="0">
      <p:cViewPr varScale="1">
        <p:scale>
          <a:sx n="90" d="100"/>
          <a:sy n="90" d="100"/>
        </p:scale>
        <p:origin x="198"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6C6EE-FAD9-45F3-9FDF-7DAF89930529}"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10992-AEB2-4352-96A2-8589592F9482}" type="slidenum">
              <a:rPr lang="en-US" smtClean="0"/>
              <a:t>‹#›</a:t>
            </a:fld>
            <a:endParaRPr lang="en-US"/>
          </a:p>
        </p:txBody>
      </p:sp>
    </p:spTree>
    <p:extLst>
      <p:ext uri="{BB962C8B-B14F-4D97-AF65-F5344CB8AC3E}">
        <p14:creationId xmlns:p14="http://schemas.microsoft.com/office/powerpoint/2010/main" val="751913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C85C2-D6A4-44C9-8214-1A0F4108EC84}" type="slidenum">
              <a:rPr lang="en-US" smtClean="0"/>
              <a:t>10</a:t>
            </a:fld>
            <a:endParaRPr lang="en-US"/>
          </a:p>
        </p:txBody>
      </p:sp>
    </p:spTree>
    <p:extLst>
      <p:ext uri="{BB962C8B-B14F-4D97-AF65-F5344CB8AC3E}">
        <p14:creationId xmlns:p14="http://schemas.microsoft.com/office/powerpoint/2010/main" val="190426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4C85C2-D6A4-44C9-8214-1A0F4108EC84}" type="slidenum">
              <a:rPr lang="en-US" smtClean="0"/>
              <a:t>14</a:t>
            </a:fld>
            <a:endParaRPr lang="en-US"/>
          </a:p>
        </p:txBody>
      </p:sp>
    </p:spTree>
    <p:extLst>
      <p:ext uri="{BB962C8B-B14F-4D97-AF65-F5344CB8AC3E}">
        <p14:creationId xmlns:p14="http://schemas.microsoft.com/office/powerpoint/2010/main" val="122451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4F97-F9BD-4285-812F-591FB76397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E3FF37E-D5FD-4E46-B17B-586CB7118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8C1A6D-DFD2-4361-84B7-616EFD67D08C}"/>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5" name="Footer Placeholder 4">
            <a:extLst>
              <a:ext uri="{FF2B5EF4-FFF2-40B4-BE49-F238E27FC236}">
                <a16:creationId xmlns:a16="http://schemas.microsoft.com/office/drawing/2014/main" id="{42B5A9FB-3517-4DCB-B737-CBADF75540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E85A13-02EE-4D15-825C-EA770AE231E7}"/>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3413038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40D0-00ED-463A-B9C1-73D8917D22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4907DD-6B1E-4A9B-B47F-015C79986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B8B69D-2B01-4931-80C7-AC4AC299204D}"/>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5" name="Footer Placeholder 4">
            <a:extLst>
              <a:ext uri="{FF2B5EF4-FFF2-40B4-BE49-F238E27FC236}">
                <a16:creationId xmlns:a16="http://schemas.microsoft.com/office/drawing/2014/main" id="{9B843DC9-C335-4032-81A7-EB2107D150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DC5553-83BA-4FF0-9DF2-DE35BF222B7F}"/>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2546750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DE4B9C-31F5-4764-8952-05068450F5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EE7EE5-69AC-4E3F-B939-FA5AF00879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7449DE-F861-43B4-829C-C97F43BC7BC5}"/>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5" name="Footer Placeholder 4">
            <a:extLst>
              <a:ext uri="{FF2B5EF4-FFF2-40B4-BE49-F238E27FC236}">
                <a16:creationId xmlns:a16="http://schemas.microsoft.com/office/drawing/2014/main" id="{767D0E3A-33D2-4021-80C2-B07C2C817D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CF542A-1C23-4AC6-80F5-1582EE71BBAF}"/>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2589512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09188F-6E66-2EDD-DF30-BFFDAB85E0FC}"/>
              </a:ext>
            </a:extLst>
          </p:cNvPr>
          <p:cNvSpPr>
            <a:spLocks noGrp="1"/>
          </p:cNvSpPr>
          <p:nvPr>
            <p:ph type="dt" sz="half" idx="10"/>
          </p:nvPr>
        </p:nvSpPr>
        <p:spPr/>
        <p:txBody>
          <a:bodyPr/>
          <a:lstStyle/>
          <a:p>
            <a:fld id="{68287665-D071-4BE0-A92C-5900A72B5882}" type="datetimeFigureOut">
              <a:rPr lang="en-US" smtClean="0"/>
              <a:t>2/15/2024</a:t>
            </a:fld>
            <a:endParaRPr lang="en-US"/>
          </a:p>
        </p:txBody>
      </p:sp>
      <p:sp>
        <p:nvSpPr>
          <p:cNvPr id="3" name="Footer Placeholder 2">
            <a:extLst>
              <a:ext uri="{FF2B5EF4-FFF2-40B4-BE49-F238E27FC236}">
                <a16:creationId xmlns:a16="http://schemas.microsoft.com/office/drawing/2014/main" id="{C0B9E10E-5CB5-7440-5F68-C82580D02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421654-BD32-EAA9-5600-FEB25ACF12B3}"/>
              </a:ext>
            </a:extLst>
          </p:cNvPr>
          <p:cNvSpPr>
            <a:spLocks noGrp="1"/>
          </p:cNvSpPr>
          <p:nvPr>
            <p:ph type="sldNum" sz="quarter" idx="12"/>
          </p:nvPr>
        </p:nvSpPr>
        <p:spPr/>
        <p:txBody>
          <a:bodyPr/>
          <a:lstStyle/>
          <a:p>
            <a:fld id="{C2057E9A-CA45-439D-8032-F67E72F66CA6}" type="slidenum">
              <a:rPr lang="en-US" smtClean="0"/>
              <a:t>‹#›</a:t>
            </a:fld>
            <a:endParaRPr lang="en-US"/>
          </a:p>
        </p:txBody>
      </p:sp>
    </p:spTree>
    <p:extLst>
      <p:ext uri="{BB962C8B-B14F-4D97-AF65-F5344CB8AC3E}">
        <p14:creationId xmlns:p14="http://schemas.microsoft.com/office/powerpoint/2010/main" val="42937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5CEA0-8E1F-4DF2-A48C-7ACFC002AF12}"/>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3" name="Footer Placeholder 2">
            <a:extLst>
              <a:ext uri="{FF2B5EF4-FFF2-40B4-BE49-F238E27FC236}">
                <a16:creationId xmlns:a16="http://schemas.microsoft.com/office/drawing/2014/main" id="{3C6AE365-9B0B-4BCB-9494-285FF21335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25AEB9-8186-42C3-8E22-73BDF1E9CDE6}"/>
              </a:ext>
            </a:extLst>
          </p:cNvPr>
          <p:cNvSpPr>
            <a:spLocks noGrp="1"/>
          </p:cNvSpPr>
          <p:nvPr>
            <p:ph type="sldNum" sz="quarter" idx="12"/>
          </p:nvPr>
        </p:nvSpPr>
        <p:spPr/>
        <p:txBody>
          <a:bodyPr/>
          <a:lstStyle/>
          <a:p>
            <a:fld id="{A0F5B472-91B2-43AE-9486-F27D3B047E8E}" type="slidenum">
              <a:rPr lang="en-IN" smtClean="0"/>
              <a:t>‹#›</a:t>
            </a:fld>
            <a:endParaRPr lang="en-IN"/>
          </a:p>
        </p:txBody>
      </p:sp>
      <p:sp>
        <p:nvSpPr>
          <p:cNvPr id="5" name="그림 개체 틀 4">
            <a:extLst>
              <a:ext uri="{FF2B5EF4-FFF2-40B4-BE49-F238E27FC236}">
                <a16:creationId xmlns:a16="http://schemas.microsoft.com/office/drawing/2014/main" id="{8A8A92F8-8310-4042-82B4-366476E49F85}"/>
              </a:ext>
            </a:extLst>
          </p:cNvPr>
          <p:cNvSpPr>
            <a:spLocks noGrp="1"/>
          </p:cNvSpPr>
          <p:nvPr>
            <p:ph type="pic" idx="16" hasCustomPrompt="1"/>
          </p:nvPr>
        </p:nvSpPr>
        <p:spPr>
          <a:xfrm>
            <a:off x="0" y="-1"/>
            <a:ext cx="12192000" cy="4689695"/>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그림 개체 틀 4">
            <a:extLst>
              <a:ext uri="{FF2B5EF4-FFF2-40B4-BE49-F238E27FC236}">
                <a16:creationId xmlns:a16="http://schemas.microsoft.com/office/drawing/2014/main" id="{A7BF9407-5435-4FE3-A6D1-741611E90A11}"/>
              </a:ext>
            </a:extLst>
          </p:cNvPr>
          <p:cNvSpPr>
            <a:spLocks noGrp="1"/>
          </p:cNvSpPr>
          <p:nvPr>
            <p:ph type="pic" idx="17" hasCustomPrompt="1"/>
          </p:nvPr>
        </p:nvSpPr>
        <p:spPr>
          <a:xfrm rot="20894745">
            <a:off x="6274493" y="2713781"/>
            <a:ext cx="2884479" cy="3115901"/>
          </a:xfrm>
          <a:prstGeom prst="rect">
            <a:avLst/>
          </a:prstGeom>
          <a:solidFill>
            <a:schemeClr val="bg1">
              <a:lumMod val="95000"/>
            </a:schemeClr>
          </a:solidFill>
          <a:ln w="127000">
            <a:solidFill>
              <a:schemeClr val="bg1"/>
            </a:solidFill>
          </a:ln>
          <a:effectLst>
            <a:outerShdw blurRad="63500" sx="102000" sy="102000" algn="ctr" rotWithShape="0">
              <a:prstClr val="black">
                <a:alpha val="40000"/>
              </a:prstClr>
            </a:outerShdw>
          </a:effectLst>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그림 개체 틀 4">
            <a:extLst>
              <a:ext uri="{FF2B5EF4-FFF2-40B4-BE49-F238E27FC236}">
                <a16:creationId xmlns:a16="http://schemas.microsoft.com/office/drawing/2014/main" id="{1262A452-3CCE-4C28-97C9-792F7710E059}"/>
              </a:ext>
            </a:extLst>
          </p:cNvPr>
          <p:cNvSpPr>
            <a:spLocks noGrp="1"/>
          </p:cNvSpPr>
          <p:nvPr>
            <p:ph type="pic" idx="18" hasCustomPrompt="1"/>
          </p:nvPr>
        </p:nvSpPr>
        <p:spPr>
          <a:xfrm rot="1276633">
            <a:off x="8563925" y="3050876"/>
            <a:ext cx="2884479" cy="3115901"/>
          </a:xfrm>
          <a:prstGeom prst="rect">
            <a:avLst/>
          </a:prstGeom>
          <a:solidFill>
            <a:schemeClr val="bg1">
              <a:lumMod val="95000"/>
            </a:schemeClr>
          </a:solidFill>
          <a:ln w="127000">
            <a:solidFill>
              <a:schemeClr val="bg1"/>
            </a:solidFill>
          </a:ln>
          <a:effectLst>
            <a:outerShdw blurRad="63500" sx="102000" sy="102000" algn="ctr" rotWithShape="0">
              <a:prstClr val="black">
                <a:alpha val="40000"/>
              </a:prstClr>
            </a:outerShdw>
          </a:effectLst>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1344591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C6E3-CCD6-4F1D-B5A2-423D30A820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7143AD-C361-49DC-AC86-3CFAC07698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AE4A39-67F6-428F-AF84-2057D5C8B0A8}"/>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5" name="Footer Placeholder 4">
            <a:extLst>
              <a:ext uri="{FF2B5EF4-FFF2-40B4-BE49-F238E27FC236}">
                <a16:creationId xmlns:a16="http://schemas.microsoft.com/office/drawing/2014/main" id="{5D07E9D1-762D-42E7-8C0A-38AA51FD41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FA5D08-6056-4D6D-AA1D-54FEFEFB24EC}"/>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2080670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6C373-5374-445D-B47C-6817698F3E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D2220D-E5B8-45D7-97F8-34BCD3A110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35D110-ED61-4BF5-8DA2-1C2CEAEEB77E}"/>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5" name="Footer Placeholder 4">
            <a:extLst>
              <a:ext uri="{FF2B5EF4-FFF2-40B4-BE49-F238E27FC236}">
                <a16:creationId xmlns:a16="http://schemas.microsoft.com/office/drawing/2014/main" id="{99A5831C-7FC0-4D34-A052-D0B0787F30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F78B0D-820D-4F18-8F66-D943945A1805}"/>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162783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49BE-8DC8-47B7-88D9-9696977AEC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D330D6-B561-4364-9B24-AC9E7243F5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10822B-54A4-4CBB-AAB7-217DA740B4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B9E940-7876-4EF1-AB50-7EE212A73CC4}"/>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6" name="Footer Placeholder 5">
            <a:extLst>
              <a:ext uri="{FF2B5EF4-FFF2-40B4-BE49-F238E27FC236}">
                <a16:creationId xmlns:a16="http://schemas.microsoft.com/office/drawing/2014/main" id="{E0C745B5-D7A6-4A96-A8F0-865000C6B7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E921B1-709E-4C97-A3FD-0C693D796A8E}"/>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2048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297AB-6FEE-4532-B1E6-C69514589F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FA643C-7FB8-40E4-8BE6-0AE03F17A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E75F64-CD6A-4D35-B361-9657993F06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77ABE3-533D-488F-B3A9-95CF24E98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23E66-DB42-4784-9A8F-5C99FE649E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8F0061-99B9-43A7-A521-4AA1B8E944DF}"/>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8" name="Footer Placeholder 7">
            <a:extLst>
              <a:ext uri="{FF2B5EF4-FFF2-40B4-BE49-F238E27FC236}">
                <a16:creationId xmlns:a16="http://schemas.microsoft.com/office/drawing/2014/main" id="{768A08B1-FE12-43B7-8D61-F1D43B86BE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83C09C1-18E7-495A-87FD-B0E36BE11A56}"/>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217390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DCB0-086F-4A23-96C5-E7ECDE2D781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0E191A-8108-48F7-B388-ED55A31EF892}"/>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4" name="Footer Placeholder 3">
            <a:extLst>
              <a:ext uri="{FF2B5EF4-FFF2-40B4-BE49-F238E27FC236}">
                <a16:creationId xmlns:a16="http://schemas.microsoft.com/office/drawing/2014/main" id="{B7C2BCF8-4BAD-48D2-9F7A-6AD82A8046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46D903D-5D39-4F3D-811C-3CAF737B505D}"/>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3857879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5CEA0-8E1F-4DF2-A48C-7ACFC002AF12}"/>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3" name="Footer Placeholder 2">
            <a:extLst>
              <a:ext uri="{FF2B5EF4-FFF2-40B4-BE49-F238E27FC236}">
                <a16:creationId xmlns:a16="http://schemas.microsoft.com/office/drawing/2014/main" id="{3C6AE365-9B0B-4BCB-9494-285FF21335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25AEB9-8186-42C3-8E22-73BDF1E9CDE6}"/>
              </a:ext>
            </a:extLst>
          </p:cNvPr>
          <p:cNvSpPr>
            <a:spLocks noGrp="1"/>
          </p:cNvSpPr>
          <p:nvPr>
            <p:ph type="sldNum" sz="quarter" idx="12"/>
          </p:nvPr>
        </p:nvSpPr>
        <p:spPr/>
        <p:txBody>
          <a:bodyPr/>
          <a:lstStyle/>
          <a:p>
            <a:fld id="{A0F5B472-91B2-43AE-9486-F27D3B047E8E}" type="slidenum">
              <a:rPr lang="en-IN" smtClean="0"/>
              <a:t>‹#›</a:t>
            </a:fld>
            <a:endParaRPr lang="en-IN"/>
          </a:p>
        </p:txBody>
      </p:sp>
      <p:sp>
        <p:nvSpPr>
          <p:cNvPr id="5" name="그림 개체 틀 4">
            <a:extLst>
              <a:ext uri="{FF2B5EF4-FFF2-40B4-BE49-F238E27FC236}">
                <a16:creationId xmlns:a16="http://schemas.microsoft.com/office/drawing/2014/main" id="{8A8A92F8-8310-4042-82B4-366476E49F85}"/>
              </a:ext>
            </a:extLst>
          </p:cNvPr>
          <p:cNvSpPr>
            <a:spLocks noGrp="1"/>
          </p:cNvSpPr>
          <p:nvPr>
            <p:ph type="pic" idx="16" hasCustomPrompt="1"/>
          </p:nvPr>
        </p:nvSpPr>
        <p:spPr>
          <a:xfrm>
            <a:off x="0" y="-1"/>
            <a:ext cx="12192000" cy="4689695"/>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그림 개체 틀 4">
            <a:extLst>
              <a:ext uri="{FF2B5EF4-FFF2-40B4-BE49-F238E27FC236}">
                <a16:creationId xmlns:a16="http://schemas.microsoft.com/office/drawing/2014/main" id="{A7BF9407-5435-4FE3-A6D1-741611E90A11}"/>
              </a:ext>
            </a:extLst>
          </p:cNvPr>
          <p:cNvSpPr>
            <a:spLocks noGrp="1"/>
          </p:cNvSpPr>
          <p:nvPr>
            <p:ph type="pic" idx="17" hasCustomPrompt="1"/>
          </p:nvPr>
        </p:nvSpPr>
        <p:spPr>
          <a:xfrm rot="20894745">
            <a:off x="6274493" y="2713781"/>
            <a:ext cx="2884479" cy="3115901"/>
          </a:xfrm>
          <a:prstGeom prst="rect">
            <a:avLst/>
          </a:prstGeom>
          <a:solidFill>
            <a:schemeClr val="bg1">
              <a:lumMod val="95000"/>
            </a:schemeClr>
          </a:solidFill>
          <a:ln w="127000">
            <a:solidFill>
              <a:schemeClr val="bg1"/>
            </a:solidFill>
          </a:ln>
          <a:effectLst>
            <a:outerShdw blurRad="63500" sx="102000" sy="102000" algn="ctr" rotWithShape="0">
              <a:prstClr val="black">
                <a:alpha val="40000"/>
              </a:prstClr>
            </a:outerShdw>
          </a:effectLst>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그림 개체 틀 4">
            <a:extLst>
              <a:ext uri="{FF2B5EF4-FFF2-40B4-BE49-F238E27FC236}">
                <a16:creationId xmlns:a16="http://schemas.microsoft.com/office/drawing/2014/main" id="{1262A452-3CCE-4C28-97C9-792F7710E059}"/>
              </a:ext>
            </a:extLst>
          </p:cNvPr>
          <p:cNvSpPr>
            <a:spLocks noGrp="1"/>
          </p:cNvSpPr>
          <p:nvPr>
            <p:ph type="pic" idx="18" hasCustomPrompt="1"/>
          </p:nvPr>
        </p:nvSpPr>
        <p:spPr>
          <a:xfrm rot="1276633">
            <a:off x="8563925" y="3050876"/>
            <a:ext cx="2884479" cy="3115901"/>
          </a:xfrm>
          <a:prstGeom prst="rect">
            <a:avLst/>
          </a:prstGeom>
          <a:solidFill>
            <a:schemeClr val="bg1">
              <a:lumMod val="95000"/>
            </a:schemeClr>
          </a:solidFill>
          <a:ln w="127000">
            <a:solidFill>
              <a:schemeClr val="bg1"/>
            </a:solidFill>
          </a:ln>
          <a:effectLst>
            <a:outerShdw blurRad="63500" sx="102000" sy="102000" algn="ctr" rotWithShape="0">
              <a:prstClr val="black">
                <a:alpha val="40000"/>
              </a:prstClr>
            </a:outerShdw>
          </a:effectLst>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346607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64F68-BBF9-4874-BECC-BE44AFF323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25CE8A-9FD9-4CFE-B169-FE48736D8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377768-0328-44BE-BD5F-11B990166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64911-5489-4C34-B80E-356BE9469EF4}"/>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6" name="Footer Placeholder 5">
            <a:extLst>
              <a:ext uri="{FF2B5EF4-FFF2-40B4-BE49-F238E27FC236}">
                <a16:creationId xmlns:a16="http://schemas.microsoft.com/office/drawing/2014/main" id="{F2578BC1-C46B-4E4A-AA40-B363DDE169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A2E540-C2F1-44A0-9517-FA058D4FD6BA}"/>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37994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4312C-DB93-4F23-888A-67572A5C6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741CD0-FE4E-4CE4-839A-C7D1D0998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A3B5576-D24A-4391-899C-95EDA15D2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E23D4-AE7D-4F8C-87F1-040CFB23B185}"/>
              </a:ext>
            </a:extLst>
          </p:cNvPr>
          <p:cNvSpPr>
            <a:spLocks noGrp="1"/>
          </p:cNvSpPr>
          <p:nvPr>
            <p:ph type="dt" sz="half" idx="10"/>
          </p:nvPr>
        </p:nvSpPr>
        <p:spPr/>
        <p:txBody>
          <a:bodyPr/>
          <a:lstStyle/>
          <a:p>
            <a:fld id="{2E17B44A-5E86-4572-AE32-26F363E6A1E8}" type="datetimeFigureOut">
              <a:rPr lang="en-IN" smtClean="0"/>
              <a:t>15-02-2024</a:t>
            </a:fld>
            <a:endParaRPr lang="en-IN"/>
          </a:p>
        </p:txBody>
      </p:sp>
      <p:sp>
        <p:nvSpPr>
          <p:cNvPr id="6" name="Footer Placeholder 5">
            <a:extLst>
              <a:ext uri="{FF2B5EF4-FFF2-40B4-BE49-F238E27FC236}">
                <a16:creationId xmlns:a16="http://schemas.microsoft.com/office/drawing/2014/main" id="{59E28345-3FED-47D9-B933-FE2FB6181A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E9A239-C7D5-4EFE-B067-A4BF840E6531}"/>
              </a:ext>
            </a:extLst>
          </p:cNvPr>
          <p:cNvSpPr>
            <a:spLocks noGrp="1"/>
          </p:cNvSpPr>
          <p:nvPr>
            <p:ph type="sldNum" sz="quarter" idx="12"/>
          </p:nvPr>
        </p:nvSpPr>
        <p:spPr/>
        <p:txBody>
          <a:bodyPr/>
          <a:lstStyle/>
          <a:p>
            <a:fld id="{A0F5B472-91B2-43AE-9486-F27D3B047E8E}" type="slidenum">
              <a:rPr lang="en-IN" smtClean="0"/>
              <a:t>‹#›</a:t>
            </a:fld>
            <a:endParaRPr lang="en-IN"/>
          </a:p>
        </p:txBody>
      </p:sp>
    </p:spTree>
    <p:extLst>
      <p:ext uri="{BB962C8B-B14F-4D97-AF65-F5344CB8AC3E}">
        <p14:creationId xmlns:p14="http://schemas.microsoft.com/office/powerpoint/2010/main" val="686001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EA1B48-B488-4BCB-B28A-38964BB67A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BAF81F-7008-447A-8AA4-DE875FA19B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B33570-09FA-48E0-868B-80F6FED440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7B44A-5E86-4572-AE32-26F363E6A1E8}" type="datetimeFigureOut">
              <a:rPr lang="en-IN" smtClean="0"/>
              <a:t>15-02-2024</a:t>
            </a:fld>
            <a:endParaRPr lang="en-IN"/>
          </a:p>
        </p:txBody>
      </p:sp>
      <p:sp>
        <p:nvSpPr>
          <p:cNvPr id="5" name="Footer Placeholder 4">
            <a:extLst>
              <a:ext uri="{FF2B5EF4-FFF2-40B4-BE49-F238E27FC236}">
                <a16:creationId xmlns:a16="http://schemas.microsoft.com/office/drawing/2014/main" id="{D7058153-EF55-4B34-97A3-BA5284327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929FB86-99E4-46C5-BD6D-5BA222098E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5B472-91B2-43AE-9486-F27D3B047E8E}" type="slidenum">
              <a:rPr lang="en-IN" smtClean="0"/>
              <a:t>‹#›</a:t>
            </a:fld>
            <a:endParaRPr lang="en-IN"/>
          </a:p>
        </p:txBody>
      </p:sp>
    </p:spTree>
    <p:extLst>
      <p:ext uri="{BB962C8B-B14F-4D97-AF65-F5344CB8AC3E}">
        <p14:creationId xmlns:p14="http://schemas.microsoft.com/office/powerpoint/2010/main" val="3877461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A1BC87-C188-E054-3695-7645771AC7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208A4E-7251-6C61-EC53-14F1C2D793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B7E69-DDD6-8E81-686D-BEE591958C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87665-D071-4BE0-A92C-5900A72B5882}" type="datetimeFigureOut">
              <a:rPr lang="en-US" smtClean="0"/>
              <a:t>2/15/2024</a:t>
            </a:fld>
            <a:endParaRPr lang="en-US"/>
          </a:p>
        </p:txBody>
      </p:sp>
      <p:sp>
        <p:nvSpPr>
          <p:cNvPr id="5" name="Footer Placeholder 4">
            <a:extLst>
              <a:ext uri="{FF2B5EF4-FFF2-40B4-BE49-F238E27FC236}">
                <a16:creationId xmlns:a16="http://schemas.microsoft.com/office/drawing/2014/main" id="{A3EEB3ED-774F-97FD-6AB0-AA832033A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BFE9A-1BFF-9CC7-5BA1-0FD5F17366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57E9A-CA45-439D-8032-F67E72F66CA6}" type="slidenum">
              <a:rPr lang="en-US" smtClean="0"/>
              <a:t>‹#›</a:t>
            </a:fld>
            <a:endParaRPr lang="en-US"/>
          </a:p>
        </p:txBody>
      </p:sp>
    </p:spTree>
    <p:extLst>
      <p:ext uri="{BB962C8B-B14F-4D97-AF65-F5344CB8AC3E}">
        <p14:creationId xmlns:p14="http://schemas.microsoft.com/office/powerpoint/2010/main" val="2074371988"/>
      </p:ext>
    </p:extLst>
  </p:cSld>
  <p:clrMap bg1="lt1" tx1="dk1" bg2="lt2" tx2="dk2" accent1="accent1" accent2="accent2" accent3="accent3" accent4="accent4" accent5="accent5" accent6="accent6" hlink="hlink" folHlink="folHlink"/>
  <p:sldLayoutIdLst>
    <p:sldLayoutId id="2147483655"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water, outdoor, boat&#10;&#10;Description automatically generated">
            <a:extLst>
              <a:ext uri="{FF2B5EF4-FFF2-40B4-BE49-F238E27FC236}">
                <a16:creationId xmlns:a16="http://schemas.microsoft.com/office/drawing/2014/main" id="{A48BF6BE-FD05-40C7-8188-3CE3560ECACA}"/>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t="15810" b="15810"/>
          <a:stretch>
            <a:fillRect/>
          </a:stretch>
        </p:blipFill>
        <p:spPr/>
      </p:pic>
      <p:pic>
        <p:nvPicPr>
          <p:cNvPr id="10" name="Picture Placeholder 9" descr="A picture containing text, outdoor&#10;&#10;Description automatically generated">
            <a:extLst>
              <a:ext uri="{FF2B5EF4-FFF2-40B4-BE49-F238E27FC236}">
                <a16:creationId xmlns:a16="http://schemas.microsoft.com/office/drawing/2014/main" id="{9DBAADE7-A446-429E-BF0C-1995EF270604}"/>
              </a:ext>
            </a:extLst>
          </p:cNvPr>
          <p:cNvPicPr>
            <a:picLocks noGrp="1" noChangeAspect="1"/>
          </p:cNvPicPr>
          <p:nvPr>
            <p:ph type="pic" idx="17"/>
          </p:nvPr>
        </p:nvPicPr>
        <p:blipFill>
          <a:blip r:embed="rId3">
            <a:extLst>
              <a:ext uri="{28A0092B-C50C-407E-A947-70E740481C1C}">
                <a14:useLocalDpi xmlns:a14="http://schemas.microsoft.com/office/drawing/2010/main" val="0"/>
              </a:ext>
            </a:extLst>
          </a:blip>
          <a:srcRect t="21165" b="21165"/>
          <a:stretch>
            <a:fillRect/>
          </a:stretch>
        </p:blipFill>
        <p:spPr/>
      </p:pic>
      <p:pic>
        <p:nvPicPr>
          <p:cNvPr id="12" name="Picture Placeholder 11" descr="A castle with a moon in the sky&#10;&#10;Description automatically generated with low confidence">
            <a:extLst>
              <a:ext uri="{FF2B5EF4-FFF2-40B4-BE49-F238E27FC236}">
                <a16:creationId xmlns:a16="http://schemas.microsoft.com/office/drawing/2014/main" id="{DA859C35-5D0B-494C-9CC3-2584D24DFF8C}"/>
              </a:ext>
            </a:extLst>
          </p:cNvPr>
          <p:cNvPicPr>
            <a:picLocks noGrp="1" noChangeAspect="1"/>
          </p:cNvPicPr>
          <p:nvPr>
            <p:ph type="pic" idx="18"/>
          </p:nvPr>
        </p:nvPicPr>
        <p:blipFill>
          <a:blip r:embed="rId4">
            <a:extLst>
              <a:ext uri="{28A0092B-C50C-407E-A947-70E740481C1C}">
                <a14:useLocalDpi xmlns:a14="http://schemas.microsoft.com/office/drawing/2010/main" val="0"/>
              </a:ext>
            </a:extLst>
          </a:blip>
          <a:srcRect t="6788" b="6788"/>
          <a:stretch>
            <a:fillRect/>
          </a:stretch>
        </p:blipFill>
        <p:spPr/>
      </p:pic>
      <p:grpSp>
        <p:nvGrpSpPr>
          <p:cNvPr id="4" name="Group 3">
            <a:extLst>
              <a:ext uri="{FF2B5EF4-FFF2-40B4-BE49-F238E27FC236}">
                <a16:creationId xmlns:a16="http://schemas.microsoft.com/office/drawing/2014/main" id="{EF015677-724B-FED6-FF9A-14226763B3CB}"/>
              </a:ext>
            </a:extLst>
          </p:cNvPr>
          <p:cNvGrpSpPr/>
          <p:nvPr/>
        </p:nvGrpSpPr>
        <p:grpSpPr>
          <a:xfrm>
            <a:off x="239341" y="299962"/>
            <a:ext cx="11676104" cy="3118239"/>
            <a:chOff x="249312" y="5003904"/>
            <a:chExt cx="11676104" cy="3118239"/>
          </a:xfrm>
        </p:grpSpPr>
        <p:sp>
          <p:nvSpPr>
            <p:cNvPr id="13" name="TextBox 12">
              <a:extLst>
                <a:ext uri="{FF2B5EF4-FFF2-40B4-BE49-F238E27FC236}">
                  <a16:creationId xmlns:a16="http://schemas.microsoft.com/office/drawing/2014/main" id="{1E51F188-964A-45C0-9079-FFA060ED4BD8}"/>
                </a:ext>
              </a:extLst>
            </p:cNvPr>
            <p:cNvSpPr txBox="1"/>
            <p:nvPr/>
          </p:nvSpPr>
          <p:spPr>
            <a:xfrm>
              <a:off x="249312" y="5003904"/>
              <a:ext cx="1167610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000" b="1" dirty="0">
                  <a:solidFill>
                    <a:schemeClr val="bg1"/>
                  </a:solidFill>
                  <a:latin typeface="Lora" pitchFamily="2" charset="0"/>
                  <a:ea typeface="Cambria" panose="02040503050406030204" pitchFamily="18" charset="0"/>
                </a:rPr>
                <a:t>WELCOME TO THE WORLD OF THE WALT DISNEY</a:t>
              </a:r>
              <a:endParaRPr kumimoji="0" lang="en-IN" sz="3000" b="1" i="0" u="none" strike="noStrike" kern="1200" cap="none" spc="0" normalizeH="0" baseline="0" noProof="0" dirty="0">
                <a:ln>
                  <a:noFill/>
                </a:ln>
                <a:solidFill>
                  <a:schemeClr val="bg1"/>
                </a:solidFill>
                <a:effectLst/>
                <a:uLnTx/>
                <a:uFillTx/>
                <a:latin typeface="Lora" pitchFamily="2" charset="0"/>
                <a:ea typeface="Cambria" panose="02040503050406030204" pitchFamily="18" charset="0"/>
              </a:endParaRPr>
            </a:p>
          </p:txBody>
        </p:sp>
        <p:sp>
          <p:nvSpPr>
            <p:cNvPr id="3" name="TextBox 2">
              <a:extLst>
                <a:ext uri="{FF2B5EF4-FFF2-40B4-BE49-F238E27FC236}">
                  <a16:creationId xmlns:a16="http://schemas.microsoft.com/office/drawing/2014/main" id="{F2471690-B984-1CA3-BE23-39ACDB652B0D}"/>
                </a:ext>
              </a:extLst>
            </p:cNvPr>
            <p:cNvSpPr txBox="1"/>
            <p:nvPr/>
          </p:nvSpPr>
          <p:spPr>
            <a:xfrm>
              <a:off x="249312" y="6090818"/>
              <a:ext cx="5082254" cy="2031325"/>
            </a:xfrm>
            <a:prstGeom prst="rect">
              <a:avLst/>
            </a:prstGeom>
            <a:noFill/>
          </p:spPr>
          <p:txBody>
            <a:bodyPr wrap="square">
              <a:spAutoFit/>
            </a:bodyPr>
            <a:lstStyle/>
            <a:p>
              <a:r>
                <a:rPr lang="en-US" dirty="0">
                  <a:solidFill>
                    <a:schemeClr val="bg1"/>
                  </a:solidFill>
                  <a:latin typeface="Lora" pitchFamily="2" charset="0"/>
                </a:rPr>
                <a:t>TEAM 4</a:t>
              </a:r>
            </a:p>
            <a:p>
              <a:endParaRPr lang="en-US" dirty="0">
                <a:solidFill>
                  <a:schemeClr val="bg1"/>
                </a:solidFill>
                <a:latin typeface="Lora" pitchFamily="2" charset="0"/>
              </a:endParaRPr>
            </a:p>
            <a:p>
              <a:pPr marL="285750" indent="-285750">
                <a:buFont typeface="Arial" panose="020B0604020202020204" pitchFamily="34" charset="0"/>
                <a:buChar char="•"/>
              </a:pPr>
              <a:r>
                <a:rPr lang="en-US" dirty="0">
                  <a:solidFill>
                    <a:schemeClr val="bg1"/>
                  </a:solidFill>
                  <a:latin typeface="Lora" pitchFamily="2" charset="0"/>
                </a:rPr>
                <a:t>BHAVIKA</a:t>
              </a:r>
            </a:p>
            <a:p>
              <a:pPr marL="285750" indent="-285750">
                <a:buFont typeface="Arial" panose="020B0604020202020204" pitchFamily="34" charset="0"/>
                <a:buChar char="•"/>
              </a:pPr>
              <a:r>
                <a:rPr lang="en-US" dirty="0">
                  <a:solidFill>
                    <a:schemeClr val="bg1"/>
                  </a:solidFill>
                  <a:latin typeface="Lora" pitchFamily="2" charset="0"/>
                </a:rPr>
                <a:t>BINAL</a:t>
              </a:r>
            </a:p>
            <a:p>
              <a:pPr marL="285750" indent="-285750">
                <a:buFont typeface="Arial" panose="020B0604020202020204" pitchFamily="34" charset="0"/>
                <a:buChar char="•"/>
              </a:pPr>
              <a:r>
                <a:rPr lang="en-US" dirty="0">
                  <a:solidFill>
                    <a:schemeClr val="bg1"/>
                  </a:solidFill>
                  <a:latin typeface="Lora" pitchFamily="2" charset="0"/>
                </a:rPr>
                <a:t>PRAKUTHI</a:t>
              </a:r>
            </a:p>
            <a:p>
              <a:pPr marL="285750" indent="-285750">
                <a:buFont typeface="Arial" panose="020B0604020202020204" pitchFamily="34" charset="0"/>
                <a:buChar char="•"/>
              </a:pPr>
              <a:r>
                <a:rPr lang="en-US" dirty="0">
                  <a:solidFill>
                    <a:schemeClr val="bg1"/>
                  </a:solidFill>
                  <a:latin typeface="Lora" pitchFamily="2" charset="0"/>
                </a:rPr>
                <a:t>TITIKSHA</a:t>
              </a:r>
            </a:p>
            <a:p>
              <a:pPr marL="285750" indent="-285750">
                <a:buFont typeface="Arial" panose="020B0604020202020204" pitchFamily="34" charset="0"/>
                <a:buChar char="•"/>
              </a:pPr>
              <a:r>
                <a:rPr lang="en-US" dirty="0">
                  <a:solidFill>
                    <a:schemeClr val="bg1"/>
                  </a:solidFill>
                  <a:latin typeface="Lora" pitchFamily="2" charset="0"/>
                </a:rPr>
                <a:t>VIDHI</a:t>
              </a:r>
            </a:p>
          </p:txBody>
        </p:sp>
      </p:grpSp>
    </p:spTree>
    <p:extLst>
      <p:ext uri="{BB962C8B-B14F-4D97-AF65-F5344CB8AC3E}">
        <p14:creationId xmlns:p14="http://schemas.microsoft.com/office/powerpoint/2010/main" val="1585567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8BC65F-9AFB-0448-D158-3FC4F00C9DF0}"/>
              </a:ext>
            </a:extLst>
          </p:cNvPr>
          <p:cNvSpPr/>
          <p:nvPr/>
        </p:nvSpPr>
        <p:spPr>
          <a:xfrm>
            <a:off x="685572" y="0"/>
            <a:ext cx="54632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75C6B8C-1DA4-8875-6336-4A3E8B1327B2}"/>
              </a:ext>
            </a:extLst>
          </p:cNvPr>
          <p:cNvGrpSpPr/>
          <p:nvPr/>
        </p:nvGrpSpPr>
        <p:grpSpPr>
          <a:xfrm>
            <a:off x="2666996" y="1117600"/>
            <a:ext cx="8096361" cy="4489820"/>
            <a:chOff x="2666996" y="1117600"/>
            <a:chExt cx="8096361" cy="4489820"/>
          </a:xfrm>
        </p:grpSpPr>
        <p:sp>
          <p:nvSpPr>
            <p:cNvPr id="4" name="TextBox 3">
              <a:extLst>
                <a:ext uri="{FF2B5EF4-FFF2-40B4-BE49-F238E27FC236}">
                  <a16:creationId xmlns:a16="http://schemas.microsoft.com/office/drawing/2014/main" id="{56D33DD7-A6CD-10CF-09E2-0AB4FA1CC259}"/>
                </a:ext>
              </a:extLst>
            </p:cNvPr>
            <p:cNvSpPr txBox="1"/>
            <p:nvPr/>
          </p:nvSpPr>
          <p:spPr>
            <a:xfrm>
              <a:off x="4257612" y="1117600"/>
              <a:ext cx="4915128" cy="707886"/>
            </a:xfrm>
            <a:prstGeom prst="rect">
              <a:avLst/>
            </a:prstGeom>
            <a:noFill/>
          </p:spPr>
          <p:txBody>
            <a:bodyPr wrap="none" rtlCol="0">
              <a:spAutoFit/>
            </a:bodyPr>
            <a:lstStyle/>
            <a:p>
              <a:pPr algn="ctr"/>
              <a:r>
                <a:rPr lang="en-US" sz="4000" b="1" dirty="0">
                  <a:solidFill>
                    <a:schemeClr val="bg1"/>
                  </a:solidFill>
                  <a:latin typeface="Lora" pitchFamily="2" charset="0"/>
                </a:rPr>
                <a:t>Famous Characters</a:t>
              </a:r>
            </a:p>
          </p:txBody>
        </p:sp>
        <p:grpSp>
          <p:nvGrpSpPr>
            <p:cNvPr id="18" name="Group 17">
              <a:extLst>
                <a:ext uri="{FF2B5EF4-FFF2-40B4-BE49-F238E27FC236}">
                  <a16:creationId xmlns:a16="http://schemas.microsoft.com/office/drawing/2014/main" id="{D4238C12-E349-BE13-94E4-D17F6151379D}"/>
                </a:ext>
              </a:extLst>
            </p:cNvPr>
            <p:cNvGrpSpPr/>
            <p:nvPr/>
          </p:nvGrpSpPr>
          <p:grpSpPr>
            <a:xfrm>
              <a:off x="2666996" y="2705099"/>
              <a:ext cx="8096361" cy="2902321"/>
              <a:chOff x="3505196" y="2705099"/>
              <a:chExt cx="8096361" cy="2902321"/>
            </a:xfrm>
          </p:grpSpPr>
          <p:pic>
            <p:nvPicPr>
              <p:cNvPr id="22530" name="Picture 2" descr="Mickey Mouse | Spotify">
                <a:extLst>
                  <a:ext uri="{FF2B5EF4-FFF2-40B4-BE49-F238E27FC236}">
                    <a16:creationId xmlns:a16="http://schemas.microsoft.com/office/drawing/2014/main" id="{14410770-2B74-617C-892B-299217A45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96" y="2705100"/>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Movie Legends Were Frozens Anna And Elsa Originally Not Sisters">
                <a:extLst>
                  <a:ext uri="{FF2B5EF4-FFF2-40B4-BE49-F238E27FC236}">
                    <a16:creationId xmlns:a16="http://schemas.microsoft.com/office/drawing/2014/main" id="{385C5584-A515-DD0B-75AA-267F7BD7AF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000" r="25000"/>
              <a:stretch/>
            </p:blipFill>
            <p:spPr bwMode="auto">
              <a:xfrm>
                <a:off x="5619784" y="2705100"/>
                <a:ext cx="1752604"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The Fascinating History of Donald Duck - The Fact Site">
                <a:extLst>
                  <a:ext uri="{FF2B5EF4-FFF2-40B4-BE49-F238E27FC236}">
                    <a16:creationId xmlns:a16="http://schemas.microsoft.com/office/drawing/2014/main" id="{F0DA380F-A5A7-6B84-B178-393A75B6A7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086" r="25462"/>
              <a:stretch/>
            </p:blipFill>
            <p:spPr bwMode="auto">
              <a:xfrm>
                <a:off x="7734372" y="2705099"/>
                <a:ext cx="1752600" cy="1752599"/>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The Lion King: Simba / Characters - TV Tropes">
                <a:extLst>
                  <a:ext uri="{FF2B5EF4-FFF2-40B4-BE49-F238E27FC236}">
                    <a16:creationId xmlns:a16="http://schemas.microsoft.com/office/drawing/2014/main" id="{1ED28572-7E76-8442-CC75-556AD3E847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082" r="3432" b="12913"/>
              <a:stretch/>
            </p:blipFill>
            <p:spPr bwMode="auto">
              <a:xfrm>
                <a:off x="9848956" y="2705099"/>
                <a:ext cx="1752601" cy="17525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6EBF7A-C9C8-DC1C-CA1F-BA8C01DBFF15}"/>
                  </a:ext>
                </a:extLst>
              </p:cNvPr>
              <p:cNvSpPr txBox="1"/>
              <p:nvPr/>
            </p:nvSpPr>
            <p:spPr>
              <a:xfrm>
                <a:off x="3710483" y="4776423"/>
                <a:ext cx="1342034" cy="830997"/>
              </a:xfrm>
              <a:prstGeom prst="rect">
                <a:avLst/>
              </a:prstGeom>
              <a:noFill/>
            </p:spPr>
            <p:txBody>
              <a:bodyPr wrap="square" rtlCol="0">
                <a:spAutoFit/>
              </a:bodyPr>
              <a:lstStyle/>
              <a:p>
                <a:pPr algn="ctr"/>
                <a:r>
                  <a:rPr lang="en-US" sz="2400" dirty="0">
                    <a:solidFill>
                      <a:schemeClr val="bg1"/>
                    </a:solidFill>
                    <a:latin typeface="Lora" pitchFamily="2" charset="0"/>
                  </a:rPr>
                  <a:t>Mickey </a:t>
                </a:r>
              </a:p>
              <a:p>
                <a:pPr algn="ctr"/>
                <a:r>
                  <a:rPr lang="en-US" sz="2400" dirty="0">
                    <a:solidFill>
                      <a:schemeClr val="bg1"/>
                    </a:solidFill>
                    <a:latin typeface="Lora" pitchFamily="2" charset="0"/>
                  </a:rPr>
                  <a:t>Mouse</a:t>
                </a:r>
              </a:p>
            </p:txBody>
          </p:sp>
          <p:sp>
            <p:nvSpPr>
              <p:cNvPr id="14" name="TextBox 13">
                <a:extLst>
                  <a:ext uri="{FF2B5EF4-FFF2-40B4-BE49-F238E27FC236}">
                    <a16:creationId xmlns:a16="http://schemas.microsoft.com/office/drawing/2014/main" id="{0379656E-8836-BF9F-A5FE-F608BD28409E}"/>
                  </a:ext>
                </a:extLst>
              </p:cNvPr>
              <p:cNvSpPr txBox="1"/>
              <p:nvPr/>
            </p:nvSpPr>
            <p:spPr>
              <a:xfrm>
                <a:off x="5825071" y="4776423"/>
                <a:ext cx="1342034" cy="830997"/>
              </a:xfrm>
              <a:prstGeom prst="rect">
                <a:avLst/>
              </a:prstGeom>
              <a:noFill/>
            </p:spPr>
            <p:txBody>
              <a:bodyPr wrap="square" rtlCol="0">
                <a:spAutoFit/>
              </a:bodyPr>
              <a:lstStyle/>
              <a:p>
                <a:pPr algn="ctr"/>
                <a:r>
                  <a:rPr lang="en-US" sz="2400" dirty="0">
                    <a:solidFill>
                      <a:schemeClr val="bg1"/>
                    </a:solidFill>
                    <a:latin typeface="Lora" pitchFamily="2" charset="0"/>
                  </a:rPr>
                  <a:t>Elsa &amp;</a:t>
                </a:r>
              </a:p>
              <a:p>
                <a:pPr algn="ctr"/>
                <a:r>
                  <a:rPr lang="en-US" sz="2400" dirty="0">
                    <a:solidFill>
                      <a:schemeClr val="bg1"/>
                    </a:solidFill>
                    <a:latin typeface="Lora" pitchFamily="2" charset="0"/>
                  </a:rPr>
                  <a:t>Anna</a:t>
                </a:r>
              </a:p>
            </p:txBody>
          </p:sp>
          <p:sp>
            <p:nvSpPr>
              <p:cNvPr id="15" name="TextBox 14">
                <a:extLst>
                  <a:ext uri="{FF2B5EF4-FFF2-40B4-BE49-F238E27FC236}">
                    <a16:creationId xmlns:a16="http://schemas.microsoft.com/office/drawing/2014/main" id="{54E3036F-3B1B-A856-490E-2486498D3675}"/>
                  </a:ext>
                </a:extLst>
              </p:cNvPr>
              <p:cNvSpPr txBox="1"/>
              <p:nvPr/>
            </p:nvSpPr>
            <p:spPr>
              <a:xfrm>
                <a:off x="7939659" y="4776423"/>
                <a:ext cx="1342034" cy="830997"/>
              </a:xfrm>
              <a:prstGeom prst="rect">
                <a:avLst/>
              </a:prstGeom>
              <a:noFill/>
            </p:spPr>
            <p:txBody>
              <a:bodyPr wrap="square" rtlCol="0">
                <a:spAutoFit/>
              </a:bodyPr>
              <a:lstStyle/>
              <a:p>
                <a:pPr algn="ctr"/>
                <a:r>
                  <a:rPr lang="en-US" sz="2400" dirty="0">
                    <a:solidFill>
                      <a:schemeClr val="bg1"/>
                    </a:solidFill>
                    <a:latin typeface="Lora" pitchFamily="2" charset="0"/>
                  </a:rPr>
                  <a:t>Donald</a:t>
                </a:r>
              </a:p>
              <a:p>
                <a:pPr algn="ctr"/>
                <a:r>
                  <a:rPr lang="en-US" sz="2400" dirty="0">
                    <a:solidFill>
                      <a:schemeClr val="bg1"/>
                    </a:solidFill>
                    <a:latin typeface="Lora" pitchFamily="2" charset="0"/>
                  </a:rPr>
                  <a:t>Duck</a:t>
                </a:r>
              </a:p>
            </p:txBody>
          </p:sp>
          <p:sp>
            <p:nvSpPr>
              <p:cNvPr id="16" name="TextBox 15">
                <a:extLst>
                  <a:ext uri="{FF2B5EF4-FFF2-40B4-BE49-F238E27FC236}">
                    <a16:creationId xmlns:a16="http://schemas.microsoft.com/office/drawing/2014/main" id="{FCEE92FF-1B06-9DC6-A1E8-4B6FE753C745}"/>
                  </a:ext>
                </a:extLst>
              </p:cNvPr>
              <p:cNvSpPr txBox="1"/>
              <p:nvPr/>
            </p:nvSpPr>
            <p:spPr>
              <a:xfrm>
                <a:off x="10054247" y="4776423"/>
                <a:ext cx="1342034" cy="461665"/>
              </a:xfrm>
              <a:prstGeom prst="rect">
                <a:avLst/>
              </a:prstGeom>
              <a:noFill/>
            </p:spPr>
            <p:txBody>
              <a:bodyPr wrap="square" rtlCol="0">
                <a:spAutoFit/>
              </a:bodyPr>
              <a:lstStyle/>
              <a:p>
                <a:pPr algn="ctr"/>
                <a:r>
                  <a:rPr lang="en-US" sz="2400" dirty="0">
                    <a:solidFill>
                      <a:schemeClr val="bg1"/>
                    </a:solidFill>
                    <a:latin typeface="Lora" pitchFamily="2" charset="0"/>
                  </a:rPr>
                  <a:t>Simba</a:t>
                </a:r>
              </a:p>
            </p:txBody>
          </p:sp>
        </p:grpSp>
      </p:grpSp>
      <p:sp>
        <p:nvSpPr>
          <p:cNvPr id="17" name="Rectangle 16">
            <a:extLst>
              <a:ext uri="{FF2B5EF4-FFF2-40B4-BE49-F238E27FC236}">
                <a16:creationId xmlns:a16="http://schemas.microsoft.com/office/drawing/2014/main" id="{53E7CC73-DC1E-3996-100B-1EA71298129C}"/>
              </a:ext>
            </a:extLst>
          </p:cNvPr>
          <p:cNvSpPr/>
          <p:nvPr/>
        </p:nvSpPr>
        <p:spPr>
          <a:xfrm>
            <a:off x="11645672" y="6375400"/>
            <a:ext cx="546328"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33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pic>
        <p:nvPicPr>
          <p:cNvPr id="14338" name="Picture 2" descr="Fairytale rise: Disney climbs to new high of Hollywood dominance | Movies |  The Guardian">
            <a:extLst>
              <a:ext uri="{FF2B5EF4-FFF2-40B4-BE49-F238E27FC236}">
                <a16:creationId xmlns:a16="http://schemas.microsoft.com/office/drawing/2014/main" id="{694B97B5-8269-2FA7-7B57-D7547E3A02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47" b="9717"/>
          <a:stretch/>
        </p:blipFill>
        <p:spPr bwMode="auto">
          <a:xfrm>
            <a:off x="5289697" y="1037533"/>
            <a:ext cx="6273800" cy="47829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61BCE80-06CB-D394-D301-2E2E770C2D8A}"/>
              </a:ext>
            </a:extLst>
          </p:cNvPr>
          <p:cNvSpPr/>
          <p:nvPr/>
        </p:nvSpPr>
        <p:spPr>
          <a:xfrm>
            <a:off x="628503" y="595116"/>
            <a:ext cx="5340497" cy="5667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F79E39-C43C-B53E-6FAC-81DB8E847AC9}"/>
              </a:ext>
            </a:extLst>
          </p:cNvPr>
          <p:cNvGrpSpPr/>
          <p:nvPr/>
        </p:nvGrpSpPr>
        <p:grpSpPr>
          <a:xfrm>
            <a:off x="1402990" y="1173367"/>
            <a:ext cx="3791522" cy="4511267"/>
            <a:chOff x="880268" y="1072169"/>
            <a:chExt cx="3791522" cy="4511267"/>
          </a:xfrm>
        </p:grpSpPr>
        <p:sp>
          <p:nvSpPr>
            <p:cNvPr id="6" name="TextBox 5">
              <a:extLst>
                <a:ext uri="{FF2B5EF4-FFF2-40B4-BE49-F238E27FC236}">
                  <a16:creationId xmlns:a16="http://schemas.microsoft.com/office/drawing/2014/main" id="{1B04B475-BC55-D81D-695D-9AB768CB815C}"/>
                </a:ext>
              </a:extLst>
            </p:cNvPr>
            <p:cNvSpPr txBox="1"/>
            <p:nvPr/>
          </p:nvSpPr>
          <p:spPr>
            <a:xfrm>
              <a:off x="880268" y="1072169"/>
              <a:ext cx="3791522" cy="1323439"/>
            </a:xfrm>
            <a:prstGeom prst="rect">
              <a:avLst/>
            </a:prstGeom>
            <a:noFill/>
          </p:spPr>
          <p:txBody>
            <a:bodyPr wrap="square" rtlCol="0">
              <a:spAutoFit/>
            </a:bodyPr>
            <a:lstStyle/>
            <a:p>
              <a:r>
                <a:rPr lang="en-US" sz="4000" b="1" dirty="0">
                  <a:solidFill>
                    <a:schemeClr val="accent3"/>
                  </a:solidFill>
                  <a:latin typeface="Lora" pitchFamily="2" charset="0"/>
                </a:rPr>
                <a:t>Walt Disney Studios</a:t>
              </a:r>
            </a:p>
          </p:txBody>
        </p:sp>
        <p:sp>
          <p:nvSpPr>
            <p:cNvPr id="7" name="TextBox 6">
              <a:extLst>
                <a:ext uri="{FF2B5EF4-FFF2-40B4-BE49-F238E27FC236}">
                  <a16:creationId xmlns:a16="http://schemas.microsoft.com/office/drawing/2014/main" id="{75C6E7EB-0C90-F120-F745-9589B9219672}"/>
                </a:ext>
              </a:extLst>
            </p:cNvPr>
            <p:cNvSpPr txBox="1"/>
            <p:nvPr/>
          </p:nvSpPr>
          <p:spPr>
            <a:xfrm>
              <a:off x="880268" y="2413337"/>
              <a:ext cx="3791522"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Walt Disney Pictures</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Miramax Films</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Buena Vista Home Entertainment</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Disney Records</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Buena Vista Records</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Hollywood Records</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Touchstone Pictures</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Pixar Animation Studios</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Disney Theatrical Group</a:t>
              </a:r>
            </a:p>
          </p:txBody>
        </p:sp>
      </p:grpSp>
    </p:spTree>
    <p:extLst>
      <p:ext uri="{BB962C8B-B14F-4D97-AF65-F5344CB8AC3E}">
        <p14:creationId xmlns:p14="http://schemas.microsoft.com/office/powerpoint/2010/main" val="303172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pic>
        <p:nvPicPr>
          <p:cNvPr id="3" name="Picture 2" descr="PS5 owners need to update their Disney+ app now for amazing free upgrade -  SuccessDigest">
            <a:extLst>
              <a:ext uri="{FF2B5EF4-FFF2-40B4-BE49-F238E27FC236}">
                <a16:creationId xmlns:a16="http://schemas.microsoft.com/office/drawing/2014/main" id="{C4A87D30-FA1D-425E-C5E3-88DCA65AD5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38" r="15918"/>
          <a:stretch/>
        </p:blipFill>
        <p:spPr bwMode="auto">
          <a:xfrm>
            <a:off x="5569096" y="1037533"/>
            <a:ext cx="5994401" cy="47829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CF7FC7-8286-4C6C-24DE-1C02F8918E59}"/>
              </a:ext>
            </a:extLst>
          </p:cNvPr>
          <p:cNvSpPr/>
          <p:nvPr/>
        </p:nvSpPr>
        <p:spPr>
          <a:xfrm>
            <a:off x="628503" y="595116"/>
            <a:ext cx="5340497" cy="5667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F79E39-C43C-B53E-6FAC-81DB8E847AC9}"/>
              </a:ext>
            </a:extLst>
          </p:cNvPr>
          <p:cNvGrpSpPr/>
          <p:nvPr/>
        </p:nvGrpSpPr>
        <p:grpSpPr>
          <a:xfrm>
            <a:off x="971978" y="1352037"/>
            <a:ext cx="4653546" cy="4153926"/>
            <a:chOff x="880266" y="1072169"/>
            <a:chExt cx="4653546" cy="4153926"/>
          </a:xfrm>
        </p:grpSpPr>
        <p:sp>
          <p:nvSpPr>
            <p:cNvPr id="6" name="TextBox 5">
              <a:extLst>
                <a:ext uri="{FF2B5EF4-FFF2-40B4-BE49-F238E27FC236}">
                  <a16:creationId xmlns:a16="http://schemas.microsoft.com/office/drawing/2014/main" id="{1B04B475-BC55-D81D-695D-9AB768CB815C}"/>
                </a:ext>
              </a:extLst>
            </p:cNvPr>
            <p:cNvSpPr txBox="1"/>
            <p:nvPr/>
          </p:nvSpPr>
          <p:spPr>
            <a:xfrm>
              <a:off x="880267" y="1072169"/>
              <a:ext cx="4653545" cy="1323439"/>
            </a:xfrm>
            <a:prstGeom prst="rect">
              <a:avLst/>
            </a:prstGeom>
            <a:noFill/>
          </p:spPr>
          <p:txBody>
            <a:bodyPr wrap="square" rtlCol="0">
              <a:spAutoFit/>
            </a:bodyPr>
            <a:lstStyle/>
            <a:p>
              <a:r>
                <a:rPr lang="en-US" sz="4000" b="1" dirty="0">
                  <a:solidFill>
                    <a:schemeClr val="accent3"/>
                  </a:solidFill>
                  <a:latin typeface="Lora" pitchFamily="2" charset="0"/>
                </a:rPr>
                <a:t>Disney Consumer Products</a:t>
              </a:r>
            </a:p>
          </p:txBody>
        </p:sp>
        <p:sp>
          <p:nvSpPr>
            <p:cNvPr id="7" name="TextBox 6">
              <a:extLst>
                <a:ext uri="{FF2B5EF4-FFF2-40B4-BE49-F238E27FC236}">
                  <a16:creationId xmlns:a16="http://schemas.microsoft.com/office/drawing/2014/main" id="{75C6E7EB-0C90-F120-F745-9589B9219672}"/>
                </a:ext>
              </a:extLst>
            </p:cNvPr>
            <p:cNvSpPr txBox="1"/>
            <p:nvPr/>
          </p:nvSpPr>
          <p:spPr>
            <a:xfrm>
              <a:off x="880266" y="2413337"/>
              <a:ext cx="4374721" cy="2812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Lora" pitchFamily="2" charset="0"/>
                </a:rPr>
                <a:t>Disney Hard Lines</a:t>
              </a:r>
            </a:p>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Lora" pitchFamily="2" charset="0"/>
                </a:rPr>
                <a:t>Disney Soft Lines</a:t>
              </a:r>
            </a:p>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Lora" pitchFamily="2" charset="0"/>
                </a:rPr>
                <a:t>Disney Toys</a:t>
              </a:r>
            </a:p>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Lora" pitchFamily="2" charset="0"/>
                </a:rPr>
                <a:t>Disney Press</a:t>
              </a:r>
            </a:p>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Lora" pitchFamily="2" charset="0"/>
                </a:rPr>
                <a:t>Disney Publishing Worldwide</a:t>
              </a:r>
            </a:p>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Lora" pitchFamily="2" charset="0"/>
                </a:rPr>
                <a:t>Disney Store</a:t>
              </a:r>
            </a:p>
          </p:txBody>
        </p:sp>
      </p:grpSp>
    </p:spTree>
    <p:extLst>
      <p:ext uri="{BB962C8B-B14F-4D97-AF65-F5344CB8AC3E}">
        <p14:creationId xmlns:p14="http://schemas.microsoft.com/office/powerpoint/2010/main" val="332835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pic>
        <p:nvPicPr>
          <p:cNvPr id="8" name="Picture 2" descr="Disney Media &amp; Entertainment Distribution Media Center">
            <a:extLst>
              <a:ext uri="{FF2B5EF4-FFF2-40B4-BE49-F238E27FC236}">
                <a16:creationId xmlns:a16="http://schemas.microsoft.com/office/drawing/2014/main" id="{DCB1F921-3D25-8031-9670-17C0BCD28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6251" y="1037533"/>
            <a:ext cx="6377246" cy="47829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510821-10EE-590A-CDB2-B3C5FDF94B58}"/>
              </a:ext>
            </a:extLst>
          </p:cNvPr>
          <p:cNvSpPr/>
          <p:nvPr/>
        </p:nvSpPr>
        <p:spPr>
          <a:xfrm>
            <a:off x="628503" y="595116"/>
            <a:ext cx="5340497" cy="5667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F79E39-C43C-B53E-6FAC-81DB8E847AC9}"/>
              </a:ext>
            </a:extLst>
          </p:cNvPr>
          <p:cNvGrpSpPr/>
          <p:nvPr/>
        </p:nvGrpSpPr>
        <p:grpSpPr>
          <a:xfrm>
            <a:off x="1218946" y="1173367"/>
            <a:ext cx="4159610" cy="4511267"/>
            <a:chOff x="880268" y="1072169"/>
            <a:chExt cx="4159610" cy="4511267"/>
          </a:xfrm>
        </p:grpSpPr>
        <p:sp>
          <p:nvSpPr>
            <p:cNvPr id="6" name="TextBox 5">
              <a:extLst>
                <a:ext uri="{FF2B5EF4-FFF2-40B4-BE49-F238E27FC236}">
                  <a16:creationId xmlns:a16="http://schemas.microsoft.com/office/drawing/2014/main" id="{1B04B475-BC55-D81D-695D-9AB768CB815C}"/>
                </a:ext>
              </a:extLst>
            </p:cNvPr>
            <p:cNvSpPr txBox="1"/>
            <p:nvPr/>
          </p:nvSpPr>
          <p:spPr>
            <a:xfrm>
              <a:off x="880268" y="1072169"/>
              <a:ext cx="3791522" cy="1323439"/>
            </a:xfrm>
            <a:prstGeom prst="rect">
              <a:avLst/>
            </a:prstGeom>
            <a:noFill/>
          </p:spPr>
          <p:txBody>
            <a:bodyPr wrap="square" rtlCol="0">
              <a:spAutoFit/>
            </a:bodyPr>
            <a:lstStyle/>
            <a:p>
              <a:r>
                <a:rPr lang="en-US" sz="4000" b="1" dirty="0">
                  <a:solidFill>
                    <a:schemeClr val="accent3"/>
                  </a:solidFill>
                  <a:latin typeface="Lora" pitchFamily="2" charset="0"/>
                </a:rPr>
                <a:t>Media Networks</a:t>
              </a:r>
            </a:p>
          </p:txBody>
        </p:sp>
        <p:sp>
          <p:nvSpPr>
            <p:cNvPr id="7" name="TextBox 6">
              <a:extLst>
                <a:ext uri="{FF2B5EF4-FFF2-40B4-BE49-F238E27FC236}">
                  <a16:creationId xmlns:a16="http://schemas.microsoft.com/office/drawing/2014/main" id="{75C6E7EB-0C90-F120-F745-9589B9219672}"/>
                </a:ext>
              </a:extLst>
            </p:cNvPr>
            <p:cNvSpPr txBox="1"/>
            <p:nvPr/>
          </p:nvSpPr>
          <p:spPr>
            <a:xfrm>
              <a:off x="880268" y="2413337"/>
              <a:ext cx="4159610"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ESPN</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Disney/ABC Television Group Digital Media.</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Walt Disney Television.</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Disney Television Animation.</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Disney-ABC International Television-formerly Buena Vista International Television.</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ABC Television Network.</a:t>
              </a:r>
            </a:p>
            <a:p>
              <a:pPr marL="342900" indent="-342900">
                <a:buFont typeface="Arial" panose="020B0604020202020204" pitchFamily="34" charset="0"/>
                <a:buChar char="•"/>
              </a:pPr>
              <a:r>
                <a:rPr lang="en-US" sz="2000" dirty="0">
                  <a:solidFill>
                    <a:schemeClr val="tx1">
                      <a:lumMod val="75000"/>
                      <a:lumOff val="25000"/>
                    </a:schemeClr>
                  </a:solidFill>
                  <a:latin typeface="Lora" pitchFamily="2" charset="0"/>
                </a:rPr>
                <a:t>ABC News.</a:t>
              </a:r>
            </a:p>
          </p:txBody>
        </p:sp>
      </p:grpSp>
    </p:spTree>
    <p:extLst>
      <p:ext uri="{BB962C8B-B14F-4D97-AF65-F5344CB8AC3E}">
        <p14:creationId xmlns:p14="http://schemas.microsoft.com/office/powerpoint/2010/main" val="1310778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5F2AAAD-E8CD-56BD-43C7-BD8E0B585E23}"/>
              </a:ext>
            </a:extLst>
          </p:cNvPr>
          <p:cNvGrpSpPr/>
          <p:nvPr/>
        </p:nvGrpSpPr>
        <p:grpSpPr>
          <a:xfrm>
            <a:off x="0" y="3115337"/>
            <a:ext cx="12192000" cy="3272556"/>
            <a:chOff x="0" y="3786622"/>
            <a:chExt cx="12192000" cy="3272556"/>
          </a:xfrm>
        </p:grpSpPr>
        <p:sp>
          <p:nvSpPr>
            <p:cNvPr id="3" name="Rectangle 2">
              <a:extLst>
                <a:ext uri="{FF2B5EF4-FFF2-40B4-BE49-F238E27FC236}">
                  <a16:creationId xmlns:a16="http://schemas.microsoft.com/office/drawing/2014/main" id="{DB2F329E-AD55-83B9-B8F7-8A151245F96F}"/>
                </a:ext>
              </a:extLst>
            </p:cNvPr>
            <p:cNvSpPr/>
            <p:nvPr/>
          </p:nvSpPr>
          <p:spPr>
            <a:xfrm>
              <a:off x="0" y="3786622"/>
              <a:ext cx="12192000" cy="327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28D7F3B-1C1E-6191-A4F3-E162B03968E6}"/>
                </a:ext>
              </a:extLst>
            </p:cNvPr>
            <p:cNvCxnSpPr>
              <a:cxnSpLocks/>
            </p:cNvCxnSpPr>
            <p:nvPr/>
          </p:nvCxnSpPr>
          <p:spPr>
            <a:xfrm>
              <a:off x="3044825" y="4180840"/>
              <a:ext cx="0" cy="245872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EC35472-9891-FEFA-F6C6-6C9287B9F58C}"/>
                </a:ext>
              </a:extLst>
            </p:cNvPr>
            <p:cNvCxnSpPr>
              <a:cxnSpLocks/>
            </p:cNvCxnSpPr>
            <p:nvPr/>
          </p:nvCxnSpPr>
          <p:spPr>
            <a:xfrm>
              <a:off x="6089650" y="4180840"/>
              <a:ext cx="0" cy="245872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AD6475-56EB-1BEC-C6AE-A8974AFC7168}"/>
                </a:ext>
              </a:extLst>
            </p:cNvPr>
            <p:cNvCxnSpPr>
              <a:cxnSpLocks/>
            </p:cNvCxnSpPr>
            <p:nvPr/>
          </p:nvCxnSpPr>
          <p:spPr>
            <a:xfrm>
              <a:off x="9134475" y="4180840"/>
              <a:ext cx="0" cy="245872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F15F76E-D2C6-91CC-8E92-6EF76056FD75}"/>
              </a:ext>
            </a:extLst>
          </p:cNvPr>
          <p:cNvGrpSpPr/>
          <p:nvPr/>
        </p:nvGrpSpPr>
        <p:grpSpPr>
          <a:xfrm>
            <a:off x="149815" y="3582064"/>
            <a:ext cx="11892371" cy="2339102"/>
            <a:chOff x="312003" y="3801527"/>
            <a:chExt cx="11892371" cy="2339102"/>
          </a:xfrm>
        </p:grpSpPr>
        <p:sp>
          <p:nvSpPr>
            <p:cNvPr id="12" name="TextBox 11">
              <a:extLst>
                <a:ext uri="{FF2B5EF4-FFF2-40B4-BE49-F238E27FC236}">
                  <a16:creationId xmlns:a16="http://schemas.microsoft.com/office/drawing/2014/main" id="{55A79F29-7482-88F9-02C9-52927F451688}"/>
                </a:ext>
              </a:extLst>
            </p:cNvPr>
            <p:cNvSpPr txBox="1"/>
            <p:nvPr/>
          </p:nvSpPr>
          <p:spPr>
            <a:xfrm>
              <a:off x="312003" y="3801527"/>
              <a:ext cx="2745196" cy="2092881"/>
            </a:xfrm>
            <a:prstGeom prst="rect">
              <a:avLst/>
            </a:prstGeom>
            <a:noFill/>
          </p:spPr>
          <p:txBody>
            <a:bodyPr wrap="square" rtlCol="0">
              <a:spAutoFit/>
            </a:bodyPr>
            <a:lstStyle/>
            <a:p>
              <a:pPr>
                <a:spcBef>
                  <a:spcPts val="1200"/>
                </a:spcBef>
              </a:pPr>
              <a:r>
                <a:rPr lang="en-US" sz="2400" b="1" dirty="0">
                  <a:solidFill>
                    <a:schemeClr val="accent3"/>
                  </a:solidFill>
                  <a:latin typeface="Lora" pitchFamily="2" charset="0"/>
                </a:rPr>
                <a:t>Strengths</a:t>
              </a:r>
            </a:p>
            <a:p>
              <a:pPr marL="285750" indent="-285750">
                <a:spcBef>
                  <a:spcPts val="1200"/>
                </a:spcBef>
                <a:buFont typeface="Arial" panose="020B0604020202020204" pitchFamily="34" charset="0"/>
                <a:buChar char="•"/>
              </a:pPr>
              <a:r>
                <a:rPr lang="en-US" sz="1600" dirty="0">
                  <a:solidFill>
                    <a:schemeClr val="accent3"/>
                  </a:solidFill>
                  <a:latin typeface="Lora" pitchFamily="2" charset="0"/>
                </a:rPr>
                <a:t>Reliability</a:t>
              </a:r>
            </a:p>
            <a:p>
              <a:pPr marL="285750" indent="-285750">
                <a:buFont typeface="Arial" panose="020B0604020202020204" pitchFamily="34" charset="0"/>
                <a:buChar char="•"/>
              </a:pPr>
              <a:r>
                <a:rPr lang="en-US" sz="1600" dirty="0">
                  <a:solidFill>
                    <a:schemeClr val="accent3"/>
                  </a:solidFill>
                  <a:latin typeface="Lora" pitchFamily="2" charset="0"/>
                </a:rPr>
                <a:t>Large Cash Flow</a:t>
              </a:r>
            </a:p>
            <a:p>
              <a:pPr marL="285750" indent="-285750">
                <a:buFont typeface="Arial" panose="020B0604020202020204" pitchFamily="34" charset="0"/>
                <a:buChar char="•"/>
              </a:pPr>
              <a:r>
                <a:rPr lang="en-US" sz="1600" dirty="0">
                  <a:solidFill>
                    <a:schemeClr val="accent3"/>
                  </a:solidFill>
                  <a:latin typeface="Lora" pitchFamily="2" charset="0"/>
                </a:rPr>
                <a:t>Strong Negotiation Skills</a:t>
              </a:r>
            </a:p>
            <a:p>
              <a:pPr marL="285750" indent="-285750">
                <a:buFont typeface="Arial" panose="020B0604020202020204" pitchFamily="34" charset="0"/>
                <a:buChar char="•"/>
              </a:pPr>
              <a:r>
                <a:rPr lang="en-US" sz="1600" dirty="0">
                  <a:solidFill>
                    <a:schemeClr val="accent3"/>
                  </a:solidFill>
                  <a:latin typeface="Lora" pitchFamily="2" charset="0"/>
                </a:rPr>
                <a:t>Proficient Team</a:t>
              </a:r>
            </a:p>
            <a:p>
              <a:pPr marL="285750" indent="-285750">
                <a:buFont typeface="Arial" panose="020B0604020202020204" pitchFamily="34" charset="0"/>
                <a:buChar char="•"/>
              </a:pPr>
              <a:r>
                <a:rPr lang="en-US" sz="1600" dirty="0">
                  <a:solidFill>
                    <a:schemeClr val="accent3"/>
                  </a:solidFill>
                  <a:latin typeface="Lora" pitchFamily="2" charset="0"/>
                </a:rPr>
                <a:t>High Brand Profile</a:t>
              </a:r>
              <a:endParaRPr lang="en-US" dirty="0">
                <a:solidFill>
                  <a:schemeClr val="accent3"/>
                </a:solidFill>
                <a:latin typeface="Lora" pitchFamily="2" charset="0"/>
              </a:endParaRPr>
            </a:p>
          </p:txBody>
        </p:sp>
        <p:sp>
          <p:nvSpPr>
            <p:cNvPr id="13" name="TextBox 12">
              <a:extLst>
                <a:ext uri="{FF2B5EF4-FFF2-40B4-BE49-F238E27FC236}">
                  <a16:creationId xmlns:a16="http://schemas.microsoft.com/office/drawing/2014/main" id="{96D61BD7-7750-4DFC-03B4-35D57E23D6F5}"/>
                </a:ext>
              </a:extLst>
            </p:cNvPr>
            <p:cNvSpPr txBox="1"/>
            <p:nvPr/>
          </p:nvSpPr>
          <p:spPr>
            <a:xfrm>
              <a:off x="3356827" y="3801527"/>
              <a:ext cx="2745198" cy="2339102"/>
            </a:xfrm>
            <a:prstGeom prst="rect">
              <a:avLst/>
            </a:prstGeom>
            <a:noFill/>
          </p:spPr>
          <p:txBody>
            <a:bodyPr wrap="square" rtlCol="0">
              <a:spAutoFit/>
            </a:bodyPr>
            <a:lstStyle/>
            <a:p>
              <a:pPr>
                <a:spcBef>
                  <a:spcPts val="1200"/>
                </a:spcBef>
              </a:pPr>
              <a:r>
                <a:rPr lang="en-US" sz="2400" b="1" dirty="0">
                  <a:solidFill>
                    <a:schemeClr val="accent3"/>
                  </a:solidFill>
                  <a:latin typeface="Lora" pitchFamily="2" charset="0"/>
                </a:rPr>
                <a:t>Weaknesses</a:t>
              </a:r>
            </a:p>
            <a:p>
              <a:pPr marL="285750" indent="-285750">
                <a:spcBef>
                  <a:spcPts val="1200"/>
                </a:spcBef>
                <a:buFont typeface="Arial" panose="020B0604020202020204" pitchFamily="34" charset="0"/>
                <a:buChar char="•"/>
              </a:pPr>
              <a:r>
                <a:rPr lang="en-US" sz="1600" dirty="0">
                  <a:solidFill>
                    <a:schemeClr val="accent3"/>
                  </a:solidFill>
                  <a:latin typeface="Lora" pitchFamily="2" charset="0"/>
                </a:rPr>
                <a:t>Sky-High Attribution Rat</a:t>
              </a:r>
            </a:p>
            <a:p>
              <a:pPr marL="285750" indent="-285750">
                <a:buFont typeface="Arial" panose="020B0604020202020204" pitchFamily="34" charset="0"/>
                <a:buChar char="•"/>
              </a:pPr>
              <a:r>
                <a:rPr lang="en-US" sz="1600" dirty="0">
                  <a:solidFill>
                    <a:schemeClr val="accent3"/>
                  </a:solidFill>
                  <a:latin typeface="Lora" pitchFamily="2" charset="0"/>
                </a:rPr>
                <a:t>Poor Financial Planning</a:t>
              </a:r>
            </a:p>
            <a:p>
              <a:pPr marL="285750" indent="-285750">
                <a:buFont typeface="Arial" panose="020B0604020202020204" pitchFamily="34" charset="0"/>
                <a:buChar char="•"/>
              </a:pPr>
              <a:r>
                <a:rPr lang="en-US" sz="1600" dirty="0">
                  <a:solidFill>
                    <a:schemeClr val="accent3"/>
                  </a:solidFill>
                  <a:latin typeface="Lora" pitchFamily="2" charset="0"/>
                </a:rPr>
                <a:t>Vulnerable To Competitors</a:t>
              </a:r>
            </a:p>
            <a:p>
              <a:pPr marL="285750" indent="-285750">
                <a:buFont typeface="Arial" panose="020B0604020202020204" pitchFamily="34" charset="0"/>
                <a:buChar char="•"/>
              </a:pPr>
              <a:r>
                <a:rPr lang="en-US" sz="1600" dirty="0">
                  <a:solidFill>
                    <a:schemeClr val="accent3"/>
                  </a:solidFill>
                  <a:latin typeface="Lora" pitchFamily="2" charset="0"/>
                </a:rPr>
                <a:t>Insufficient Product Demand Scaling</a:t>
              </a:r>
            </a:p>
          </p:txBody>
        </p:sp>
        <p:sp>
          <p:nvSpPr>
            <p:cNvPr id="14" name="TextBox 13">
              <a:extLst>
                <a:ext uri="{FF2B5EF4-FFF2-40B4-BE49-F238E27FC236}">
                  <a16:creationId xmlns:a16="http://schemas.microsoft.com/office/drawing/2014/main" id="{132E6146-3866-A989-29D0-124C4DDE6756}"/>
                </a:ext>
              </a:extLst>
            </p:cNvPr>
            <p:cNvSpPr txBox="1"/>
            <p:nvPr/>
          </p:nvSpPr>
          <p:spPr>
            <a:xfrm>
              <a:off x="6401653" y="3801527"/>
              <a:ext cx="2745196" cy="1354217"/>
            </a:xfrm>
            <a:prstGeom prst="rect">
              <a:avLst/>
            </a:prstGeom>
            <a:noFill/>
          </p:spPr>
          <p:txBody>
            <a:bodyPr wrap="square" rtlCol="0">
              <a:spAutoFit/>
            </a:bodyPr>
            <a:lstStyle/>
            <a:p>
              <a:pPr>
                <a:spcBef>
                  <a:spcPts val="1200"/>
                </a:spcBef>
              </a:pPr>
              <a:r>
                <a:rPr lang="en-US" sz="2400" b="1" dirty="0">
                  <a:solidFill>
                    <a:schemeClr val="accent3"/>
                  </a:solidFill>
                  <a:latin typeface="Lora" pitchFamily="2" charset="0"/>
                </a:rPr>
                <a:t>Opportunities</a:t>
              </a:r>
            </a:p>
            <a:p>
              <a:pPr marL="285750" indent="-285750">
                <a:spcBef>
                  <a:spcPts val="1200"/>
                </a:spcBef>
                <a:buFont typeface="Arial" panose="020B0604020202020204" pitchFamily="34" charset="0"/>
                <a:buChar char="•"/>
              </a:pPr>
              <a:r>
                <a:rPr lang="en-US" sz="1600" dirty="0">
                  <a:solidFill>
                    <a:schemeClr val="accent3"/>
                  </a:solidFill>
                  <a:latin typeface="Lora" pitchFamily="2" charset="0"/>
                </a:rPr>
                <a:t>Gear Up for Marketing</a:t>
              </a:r>
            </a:p>
            <a:p>
              <a:pPr marL="285750" indent="-285750">
                <a:buFont typeface="Arial" panose="020B0604020202020204" pitchFamily="34" charset="0"/>
                <a:buChar char="•"/>
              </a:pPr>
              <a:r>
                <a:rPr lang="en-US" sz="1600" dirty="0">
                  <a:solidFill>
                    <a:schemeClr val="accent3"/>
                  </a:solidFill>
                  <a:latin typeface="Lora" pitchFamily="2" charset="0"/>
                </a:rPr>
                <a:t>Core Competencies</a:t>
              </a:r>
            </a:p>
            <a:p>
              <a:pPr marL="285750" indent="-285750">
                <a:buFont typeface="Arial" panose="020B0604020202020204" pitchFamily="34" charset="0"/>
                <a:buChar char="•"/>
              </a:pPr>
              <a:r>
                <a:rPr lang="en-US" sz="1600" dirty="0">
                  <a:solidFill>
                    <a:schemeClr val="accent3"/>
                  </a:solidFill>
                  <a:latin typeface="Lora" pitchFamily="2" charset="0"/>
                </a:rPr>
                <a:t>Big Names Are Worth It</a:t>
              </a:r>
            </a:p>
          </p:txBody>
        </p:sp>
        <p:sp>
          <p:nvSpPr>
            <p:cNvPr id="15" name="TextBox 14">
              <a:extLst>
                <a:ext uri="{FF2B5EF4-FFF2-40B4-BE49-F238E27FC236}">
                  <a16:creationId xmlns:a16="http://schemas.microsoft.com/office/drawing/2014/main" id="{111FF233-A006-D95A-0B97-CB61DC15034E}"/>
                </a:ext>
              </a:extLst>
            </p:cNvPr>
            <p:cNvSpPr txBox="1"/>
            <p:nvPr/>
          </p:nvSpPr>
          <p:spPr>
            <a:xfrm>
              <a:off x="9446478" y="3801527"/>
              <a:ext cx="2757896" cy="1600438"/>
            </a:xfrm>
            <a:prstGeom prst="rect">
              <a:avLst/>
            </a:prstGeom>
            <a:noFill/>
          </p:spPr>
          <p:txBody>
            <a:bodyPr wrap="square" rtlCol="0">
              <a:spAutoFit/>
            </a:bodyPr>
            <a:lstStyle/>
            <a:p>
              <a:pPr>
                <a:spcBef>
                  <a:spcPts val="1200"/>
                </a:spcBef>
              </a:pPr>
              <a:r>
                <a:rPr lang="en-US" sz="2400" b="1" dirty="0">
                  <a:solidFill>
                    <a:schemeClr val="accent3"/>
                  </a:solidFill>
                  <a:latin typeface="Lora" pitchFamily="2" charset="0"/>
                </a:rPr>
                <a:t>Threats</a:t>
              </a:r>
            </a:p>
            <a:p>
              <a:pPr marL="285750" indent="-285750">
                <a:spcBef>
                  <a:spcPts val="1200"/>
                </a:spcBef>
                <a:buFont typeface="Arial" panose="020B0604020202020204" pitchFamily="34" charset="0"/>
                <a:buChar char="•"/>
              </a:pPr>
              <a:r>
                <a:rPr lang="en-US" sz="1600" dirty="0">
                  <a:solidFill>
                    <a:schemeClr val="accent3"/>
                  </a:solidFill>
                  <a:latin typeface="Lora" pitchFamily="2" charset="0"/>
                </a:rPr>
                <a:t>High Expense Toll</a:t>
              </a:r>
            </a:p>
            <a:p>
              <a:pPr marL="285750" indent="-285750">
                <a:buFont typeface="Arial" panose="020B0604020202020204" pitchFamily="34" charset="0"/>
                <a:buChar char="•"/>
              </a:pPr>
              <a:r>
                <a:rPr lang="en-US" sz="1600" dirty="0">
                  <a:solidFill>
                    <a:schemeClr val="accent3"/>
                  </a:solidFill>
                  <a:latin typeface="Lora" pitchFamily="2" charset="0"/>
                </a:rPr>
                <a:t>Isolation in America</a:t>
              </a:r>
            </a:p>
            <a:p>
              <a:pPr marL="285750" indent="-285750">
                <a:buFont typeface="Arial" panose="020B0604020202020204" pitchFamily="34" charset="0"/>
                <a:buChar char="•"/>
              </a:pPr>
              <a:r>
                <a:rPr lang="en-US" sz="1600" dirty="0">
                  <a:solidFill>
                    <a:schemeClr val="accent3"/>
                  </a:solidFill>
                  <a:latin typeface="Lora" pitchFamily="2" charset="0"/>
                </a:rPr>
                <a:t>Better Products &amp; Technology</a:t>
              </a:r>
            </a:p>
          </p:txBody>
        </p:sp>
      </p:grpSp>
      <p:sp>
        <p:nvSpPr>
          <p:cNvPr id="17" name="TextBox 16">
            <a:extLst>
              <a:ext uri="{FF2B5EF4-FFF2-40B4-BE49-F238E27FC236}">
                <a16:creationId xmlns:a16="http://schemas.microsoft.com/office/drawing/2014/main" id="{295A7128-1C0D-F956-F29C-918A03F3B776}"/>
              </a:ext>
            </a:extLst>
          </p:cNvPr>
          <p:cNvSpPr txBox="1"/>
          <p:nvPr/>
        </p:nvSpPr>
        <p:spPr>
          <a:xfrm>
            <a:off x="752772" y="890921"/>
            <a:ext cx="4775666" cy="1477328"/>
          </a:xfrm>
          <a:prstGeom prst="rect">
            <a:avLst/>
          </a:prstGeom>
          <a:noFill/>
        </p:spPr>
        <p:txBody>
          <a:bodyPr wrap="none" rtlCol="0">
            <a:spAutoFit/>
          </a:bodyPr>
          <a:lstStyle/>
          <a:p>
            <a:r>
              <a:rPr lang="en-US" sz="5000" b="1" dirty="0">
                <a:solidFill>
                  <a:schemeClr val="bg1"/>
                </a:solidFill>
                <a:latin typeface="Lora" pitchFamily="2" charset="0"/>
              </a:rPr>
              <a:t>SWOT</a:t>
            </a:r>
          </a:p>
          <a:p>
            <a:r>
              <a:rPr lang="en-US" sz="4000" b="1" dirty="0">
                <a:solidFill>
                  <a:schemeClr val="bg1"/>
                </a:solidFill>
                <a:latin typeface="Lora" pitchFamily="2" charset="0"/>
              </a:rPr>
              <a:t>Analysis Of Disney</a:t>
            </a:r>
          </a:p>
        </p:txBody>
      </p:sp>
    </p:spTree>
    <p:extLst>
      <p:ext uri="{BB962C8B-B14F-4D97-AF65-F5344CB8AC3E}">
        <p14:creationId xmlns:p14="http://schemas.microsoft.com/office/powerpoint/2010/main" val="104582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 disneyland castle wallpaper wallpapersafari; backgrounds for walt disney  world screensavers and backgrounds …">
            <a:extLst>
              <a:ext uri="{FF2B5EF4-FFF2-40B4-BE49-F238E27FC236}">
                <a16:creationId xmlns:a16="http://schemas.microsoft.com/office/drawing/2014/main" id="{ABC719E2-ABB2-D566-6DE2-7114C7C478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821C4C-528D-DBAE-D532-7DF0789550D0}"/>
              </a:ext>
            </a:extLst>
          </p:cNvPr>
          <p:cNvSpPr/>
          <p:nvPr/>
        </p:nvSpPr>
        <p:spPr>
          <a:xfrm>
            <a:off x="0" y="7735"/>
            <a:ext cx="12192000" cy="6842531"/>
          </a:xfrm>
          <a:prstGeom prst="rect">
            <a:avLst/>
          </a:prstGeom>
          <a:gradFill flip="none" rotWithShape="1">
            <a:gsLst>
              <a:gs pos="0">
                <a:schemeClr val="tx1">
                  <a:lumMod val="85000"/>
                  <a:lumOff val="15000"/>
                  <a:alpha val="46000"/>
                </a:schemeClr>
              </a:gs>
              <a:gs pos="100000">
                <a:schemeClr val="tx1">
                  <a:lumMod val="95000"/>
                  <a:lumOff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465F337-D30E-5073-6600-0ADC51393820}"/>
              </a:ext>
            </a:extLst>
          </p:cNvPr>
          <p:cNvSpPr txBox="1"/>
          <p:nvPr/>
        </p:nvSpPr>
        <p:spPr>
          <a:xfrm>
            <a:off x="4749317" y="1860215"/>
            <a:ext cx="2650084" cy="2646878"/>
          </a:xfrm>
          <a:prstGeom prst="rect">
            <a:avLst/>
          </a:prstGeom>
          <a:noFill/>
        </p:spPr>
        <p:txBody>
          <a:bodyPr wrap="none" rtlCol="0">
            <a:spAutoFit/>
          </a:bodyPr>
          <a:lstStyle/>
          <a:p>
            <a:r>
              <a:rPr lang="en-US" sz="16600" dirty="0">
                <a:solidFill>
                  <a:schemeClr val="bg1"/>
                </a:solidFill>
                <a:latin typeface="Lora" pitchFamily="2" charset="0"/>
              </a:rPr>
              <a:t>02</a:t>
            </a:r>
          </a:p>
        </p:txBody>
      </p:sp>
      <p:sp>
        <p:nvSpPr>
          <p:cNvPr id="3" name="TextBox 2">
            <a:extLst>
              <a:ext uri="{FF2B5EF4-FFF2-40B4-BE49-F238E27FC236}">
                <a16:creationId xmlns:a16="http://schemas.microsoft.com/office/drawing/2014/main" id="{A315638D-3182-AA62-1F15-552BB225A2E7}"/>
              </a:ext>
            </a:extLst>
          </p:cNvPr>
          <p:cNvSpPr txBox="1"/>
          <p:nvPr/>
        </p:nvSpPr>
        <p:spPr>
          <a:xfrm>
            <a:off x="2614117" y="4045428"/>
            <a:ext cx="7375171" cy="923330"/>
          </a:xfrm>
          <a:prstGeom prst="rect">
            <a:avLst/>
          </a:prstGeom>
          <a:noFill/>
        </p:spPr>
        <p:txBody>
          <a:bodyPr wrap="square" rtlCol="0">
            <a:spAutoFit/>
          </a:bodyPr>
          <a:lstStyle/>
          <a:p>
            <a:pPr algn="ctr"/>
            <a:r>
              <a:rPr lang="en-US" sz="5400" dirty="0">
                <a:solidFill>
                  <a:schemeClr val="bg1"/>
                </a:solidFill>
                <a:latin typeface="Lora" pitchFamily="2" charset="0"/>
              </a:rPr>
              <a:t>PROJECT SCOPE</a:t>
            </a:r>
          </a:p>
        </p:txBody>
      </p:sp>
    </p:spTree>
    <p:extLst>
      <p:ext uri="{BB962C8B-B14F-4D97-AF65-F5344CB8AC3E}">
        <p14:creationId xmlns:p14="http://schemas.microsoft.com/office/powerpoint/2010/main" val="134157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020361-623B-E064-8C95-C84F8F30C95B}"/>
              </a:ext>
            </a:extLst>
          </p:cNvPr>
          <p:cNvGrpSpPr/>
          <p:nvPr/>
        </p:nvGrpSpPr>
        <p:grpSpPr>
          <a:xfrm>
            <a:off x="795892" y="323886"/>
            <a:ext cx="5992346" cy="5894199"/>
            <a:chOff x="665263" y="436614"/>
            <a:chExt cx="5992346" cy="5894199"/>
          </a:xfrm>
        </p:grpSpPr>
        <p:sp>
          <p:nvSpPr>
            <p:cNvPr id="5" name="TextBox 4">
              <a:extLst>
                <a:ext uri="{FF2B5EF4-FFF2-40B4-BE49-F238E27FC236}">
                  <a16:creationId xmlns:a16="http://schemas.microsoft.com/office/drawing/2014/main" id="{9D5514EA-7365-8663-841A-DCADB33FFF04}"/>
                </a:ext>
              </a:extLst>
            </p:cNvPr>
            <p:cNvSpPr txBox="1"/>
            <p:nvPr/>
          </p:nvSpPr>
          <p:spPr>
            <a:xfrm>
              <a:off x="665263" y="436614"/>
              <a:ext cx="5992346" cy="707886"/>
            </a:xfrm>
            <a:prstGeom prst="rect">
              <a:avLst/>
            </a:prstGeom>
            <a:noFill/>
          </p:spPr>
          <p:txBody>
            <a:bodyPr wrap="none" rtlCol="0">
              <a:spAutoFit/>
            </a:bodyPr>
            <a:lstStyle/>
            <a:p>
              <a:pPr algn="l"/>
              <a:r>
                <a:rPr lang="en-US" sz="4000" b="1" i="0" dirty="0">
                  <a:solidFill>
                    <a:schemeClr val="bg1"/>
                  </a:solidFill>
                  <a:effectLst/>
                  <a:latin typeface="Lora" pitchFamily="2" charset="0"/>
                </a:rPr>
                <a:t>Project Scope Overview</a:t>
              </a:r>
            </a:p>
          </p:txBody>
        </p:sp>
        <p:sp>
          <p:nvSpPr>
            <p:cNvPr id="6" name="TextBox 5">
              <a:extLst>
                <a:ext uri="{FF2B5EF4-FFF2-40B4-BE49-F238E27FC236}">
                  <a16:creationId xmlns:a16="http://schemas.microsoft.com/office/drawing/2014/main" id="{FE6282B5-32D4-9545-68C3-5EF600827B4D}"/>
                </a:ext>
              </a:extLst>
            </p:cNvPr>
            <p:cNvSpPr txBox="1"/>
            <p:nvPr/>
          </p:nvSpPr>
          <p:spPr>
            <a:xfrm>
              <a:off x="665263" y="2394158"/>
              <a:ext cx="5923800" cy="3936655"/>
            </a:xfrm>
            <a:prstGeom prst="rect">
              <a:avLst/>
            </a:prstGeom>
            <a:noFill/>
          </p:spPr>
          <p:txBody>
            <a:bodyPr wrap="square" rtlCol="0">
              <a:spAutoFit/>
            </a:bodyPr>
            <a:lstStyle/>
            <a:p>
              <a:pPr algn="just">
                <a:lnSpc>
                  <a:spcPct val="150000"/>
                </a:lnSpc>
              </a:pPr>
              <a:r>
                <a:rPr lang="en-US" sz="1400" b="0" i="0" dirty="0">
                  <a:solidFill>
                    <a:srgbClr val="ECECEC"/>
                  </a:solidFill>
                  <a:effectLst/>
                  <a:latin typeface="Söhne"/>
                </a:rPr>
                <a:t>The scope encompasses the design and execution of enchanting wedding experiences tailored to the dreams and desires of our clients. </a:t>
              </a:r>
            </a:p>
            <a:p>
              <a:pPr algn="just">
                <a:lnSpc>
                  <a:spcPct val="150000"/>
                </a:lnSpc>
              </a:pPr>
              <a:endParaRPr lang="en-US" sz="1400" b="0" i="0" dirty="0">
                <a:solidFill>
                  <a:srgbClr val="ECECEC"/>
                </a:solidFill>
                <a:effectLst/>
                <a:latin typeface="Söhne"/>
              </a:endParaRPr>
            </a:p>
            <a:p>
              <a:pPr algn="just">
                <a:lnSpc>
                  <a:spcPct val="150000"/>
                </a:lnSpc>
              </a:pPr>
              <a:r>
                <a:rPr lang="en-US" sz="1400" b="0" i="0" dirty="0">
                  <a:solidFill>
                    <a:srgbClr val="ECECEC"/>
                  </a:solidFill>
                  <a:effectLst/>
                  <a:latin typeface="Söhne"/>
                </a:rPr>
                <a:t>This includes venue decoration, entertainment, catering, and personalized services to ensure each wedding reflects the magic of Disney. Additionally, our scope extends to the development of marketing materials, staff training programs, and operational procedures to support the seamless integration of the Disney Themed Wedding Department into Disneyland's offerings. </a:t>
              </a:r>
            </a:p>
            <a:p>
              <a:pPr algn="just">
                <a:lnSpc>
                  <a:spcPct val="150000"/>
                </a:lnSpc>
              </a:pPr>
              <a:endParaRPr lang="en-US" sz="1400" dirty="0">
                <a:solidFill>
                  <a:srgbClr val="ECECEC"/>
                </a:solidFill>
                <a:latin typeface="Söhne"/>
              </a:endParaRPr>
            </a:p>
            <a:p>
              <a:pPr algn="just">
                <a:lnSpc>
                  <a:spcPct val="150000"/>
                </a:lnSpc>
              </a:pPr>
              <a:r>
                <a:rPr lang="en-US" sz="1400" b="0" i="0" dirty="0">
                  <a:solidFill>
                    <a:srgbClr val="ECECEC"/>
                  </a:solidFill>
                  <a:effectLst/>
                  <a:latin typeface="Söhne"/>
                </a:rPr>
                <a:t>Through our project, we aim to elevate the wedding experience, creating cherished memories that last a lifetime in the heart of the Happiest Place on Earth.</a:t>
              </a:r>
              <a:endParaRPr lang="en-US" sz="1400" b="0" i="0" dirty="0">
                <a:solidFill>
                  <a:schemeClr val="bg1"/>
                </a:solidFill>
                <a:effectLst/>
                <a:latin typeface="Lora" pitchFamily="2" charset="0"/>
              </a:endParaRPr>
            </a:p>
          </p:txBody>
        </p:sp>
      </p:grpSp>
      <p:sp>
        <p:nvSpPr>
          <p:cNvPr id="7" name="Rectangle 6">
            <a:extLst>
              <a:ext uri="{FF2B5EF4-FFF2-40B4-BE49-F238E27FC236}">
                <a16:creationId xmlns:a16="http://schemas.microsoft.com/office/drawing/2014/main" id="{6EA86B83-21FD-973E-3EAE-0734BDF239E0}"/>
              </a:ext>
            </a:extLst>
          </p:cNvPr>
          <p:cNvSpPr/>
          <p:nvPr/>
        </p:nvSpPr>
        <p:spPr>
          <a:xfrm>
            <a:off x="11495314" y="0"/>
            <a:ext cx="696686" cy="78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6166C3-A3FA-35CD-860E-824CE55263F4}"/>
              </a:ext>
            </a:extLst>
          </p:cNvPr>
          <p:cNvSpPr/>
          <p:nvPr/>
        </p:nvSpPr>
        <p:spPr>
          <a:xfrm>
            <a:off x="0" y="6363767"/>
            <a:ext cx="2728686" cy="494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3 Subtle Ways To Add Your Love Of Disney To Your Wedding">
            <a:extLst>
              <a:ext uri="{FF2B5EF4-FFF2-40B4-BE49-F238E27FC236}">
                <a16:creationId xmlns:a16="http://schemas.microsoft.com/office/drawing/2014/main" id="{F41B059E-97B4-65DB-0B2B-C2831B22137B}"/>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65531" y="323886"/>
            <a:ext cx="4477119" cy="61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354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Free Disney Wallpaper Downloads, [1100+] Disney Wallpapers for FREE |  Wallpapers.com">
            <a:extLst>
              <a:ext uri="{FF2B5EF4-FFF2-40B4-BE49-F238E27FC236}">
                <a16:creationId xmlns:a16="http://schemas.microsoft.com/office/drawing/2014/main" id="{97F02583-973D-CD4A-D491-BAFF75AE59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A586EBF-5A48-9CCC-9F6C-5BD6E1D450D8}"/>
              </a:ext>
            </a:extLst>
          </p:cNvPr>
          <p:cNvGrpSpPr/>
          <p:nvPr/>
        </p:nvGrpSpPr>
        <p:grpSpPr>
          <a:xfrm>
            <a:off x="0" y="7735"/>
            <a:ext cx="12192000" cy="6842531"/>
            <a:chOff x="0" y="7735"/>
            <a:chExt cx="12192000" cy="6842531"/>
          </a:xfrm>
        </p:grpSpPr>
        <p:sp>
          <p:nvSpPr>
            <p:cNvPr id="7" name="Rectangle 6">
              <a:extLst>
                <a:ext uri="{FF2B5EF4-FFF2-40B4-BE49-F238E27FC236}">
                  <a16:creationId xmlns:a16="http://schemas.microsoft.com/office/drawing/2014/main" id="{AB432673-11F9-644A-727C-7CB512203CC6}"/>
                </a:ext>
              </a:extLst>
            </p:cNvPr>
            <p:cNvSpPr/>
            <p:nvPr/>
          </p:nvSpPr>
          <p:spPr>
            <a:xfrm>
              <a:off x="0" y="7735"/>
              <a:ext cx="12192000" cy="6842531"/>
            </a:xfrm>
            <a:prstGeom prst="rect">
              <a:avLst/>
            </a:prstGeom>
            <a:gradFill>
              <a:gsLst>
                <a:gs pos="0">
                  <a:schemeClr val="accent1">
                    <a:alpha val="46000"/>
                  </a:schemeClr>
                </a:gs>
                <a:gs pos="100000">
                  <a:schemeClr val="tx2">
                    <a:lumMod val="75000"/>
                    <a:lumOff val="25000"/>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4B34366-B1E2-D4DD-7AFD-B20BACB139FB}"/>
                </a:ext>
              </a:extLst>
            </p:cNvPr>
            <p:cNvSpPr txBox="1"/>
            <p:nvPr/>
          </p:nvSpPr>
          <p:spPr>
            <a:xfrm>
              <a:off x="3048000" y="3105835"/>
              <a:ext cx="6096000" cy="646331"/>
            </a:xfrm>
            <a:prstGeom prst="rect">
              <a:avLst/>
            </a:prstGeom>
            <a:noFill/>
          </p:spPr>
          <p:txBody>
            <a:bodyPr wrap="square">
              <a:spAutoFit/>
            </a:bodyPr>
            <a:lstStyle/>
            <a:p>
              <a:pPr algn="ctr"/>
              <a:endParaRPr lang="en-US" sz="3600" b="1" dirty="0">
                <a:solidFill>
                  <a:schemeClr val="bg1"/>
                </a:solidFill>
                <a:latin typeface="Lora" pitchFamily="2" charset="0"/>
              </a:endParaRPr>
            </a:p>
          </p:txBody>
        </p:sp>
      </p:grpSp>
      <p:sp>
        <p:nvSpPr>
          <p:cNvPr id="2" name="TextBox 1">
            <a:extLst>
              <a:ext uri="{FF2B5EF4-FFF2-40B4-BE49-F238E27FC236}">
                <a16:creationId xmlns:a16="http://schemas.microsoft.com/office/drawing/2014/main" id="{E417A7B5-FD15-2FFF-F9AC-2EC35B40365C}"/>
              </a:ext>
            </a:extLst>
          </p:cNvPr>
          <p:cNvSpPr txBox="1"/>
          <p:nvPr/>
        </p:nvSpPr>
        <p:spPr>
          <a:xfrm>
            <a:off x="4762141" y="1874729"/>
            <a:ext cx="2693366" cy="2646878"/>
          </a:xfrm>
          <a:prstGeom prst="rect">
            <a:avLst/>
          </a:prstGeom>
          <a:noFill/>
        </p:spPr>
        <p:txBody>
          <a:bodyPr wrap="none" rtlCol="0">
            <a:spAutoFit/>
          </a:bodyPr>
          <a:lstStyle/>
          <a:p>
            <a:r>
              <a:rPr lang="en-US" sz="16600" dirty="0">
                <a:solidFill>
                  <a:schemeClr val="bg1"/>
                </a:solidFill>
                <a:latin typeface="Lora" pitchFamily="2" charset="0"/>
              </a:rPr>
              <a:t>03</a:t>
            </a:r>
          </a:p>
        </p:txBody>
      </p:sp>
      <p:sp>
        <p:nvSpPr>
          <p:cNvPr id="3" name="TextBox 2">
            <a:extLst>
              <a:ext uri="{FF2B5EF4-FFF2-40B4-BE49-F238E27FC236}">
                <a16:creationId xmlns:a16="http://schemas.microsoft.com/office/drawing/2014/main" id="{AF20F1C9-140C-C6B3-A232-C9DC1CAF8C40}"/>
              </a:ext>
            </a:extLst>
          </p:cNvPr>
          <p:cNvSpPr txBox="1"/>
          <p:nvPr/>
        </p:nvSpPr>
        <p:spPr>
          <a:xfrm>
            <a:off x="2092340" y="4059942"/>
            <a:ext cx="9044464" cy="923330"/>
          </a:xfrm>
          <a:prstGeom prst="rect">
            <a:avLst/>
          </a:prstGeom>
          <a:noFill/>
        </p:spPr>
        <p:txBody>
          <a:bodyPr wrap="none" rtlCol="0">
            <a:spAutoFit/>
          </a:bodyPr>
          <a:lstStyle/>
          <a:p>
            <a:r>
              <a:rPr lang="en-US" sz="5400" dirty="0">
                <a:solidFill>
                  <a:schemeClr val="bg1"/>
                </a:solidFill>
                <a:latin typeface="Lora" pitchFamily="2" charset="0"/>
              </a:rPr>
              <a:t>Work Breakdown Structure</a:t>
            </a:r>
          </a:p>
        </p:txBody>
      </p:sp>
    </p:spTree>
    <p:extLst>
      <p:ext uri="{BB962C8B-B14F-4D97-AF65-F5344CB8AC3E}">
        <p14:creationId xmlns:p14="http://schemas.microsoft.com/office/powerpoint/2010/main" val="217248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Disney World Wallpapers on WallpaperDog">
            <a:extLst>
              <a:ext uri="{FF2B5EF4-FFF2-40B4-BE49-F238E27FC236}">
                <a16:creationId xmlns:a16="http://schemas.microsoft.com/office/drawing/2014/main" id="{B17F56D1-4B22-B0A4-40A2-8F08E18497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02E9A15-6CAD-F73C-69B5-75E240CC26E3}"/>
              </a:ext>
            </a:extLst>
          </p:cNvPr>
          <p:cNvSpPr/>
          <p:nvPr/>
        </p:nvSpPr>
        <p:spPr>
          <a:xfrm>
            <a:off x="-1524" y="-1282"/>
            <a:ext cx="12188952"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 name="Picture 2" descr="A screenshot of a computer&#10;&#10;Description automatically generated">
            <a:extLst>
              <a:ext uri="{FF2B5EF4-FFF2-40B4-BE49-F238E27FC236}">
                <a16:creationId xmlns:a16="http://schemas.microsoft.com/office/drawing/2014/main" id="{3BB85946-EBCA-0081-758A-7F84CAE5B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 y="1702597"/>
            <a:ext cx="12192000" cy="2949147"/>
          </a:xfrm>
          <a:prstGeom prst="rect">
            <a:avLst/>
          </a:prstGeom>
        </p:spPr>
      </p:pic>
    </p:spTree>
    <p:extLst>
      <p:ext uri="{BB962C8B-B14F-4D97-AF65-F5344CB8AC3E}">
        <p14:creationId xmlns:p14="http://schemas.microsoft.com/office/powerpoint/2010/main" val="3273670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8" name="Picture 4" descr="Free Disney Zoom Backgrounds &amp; Wallpapers - Disney Tourist Blog">
            <a:extLst>
              <a:ext uri="{FF2B5EF4-FFF2-40B4-BE49-F238E27FC236}">
                <a16:creationId xmlns:a16="http://schemas.microsoft.com/office/drawing/2014/main" id="{3EE38A77-0E53-D389-1542-FA9D0FCFD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365776-101F-8C2E-A7E4-202651E44920}"/>
              </a:ext>
            </a:extLst>
          </p:cNvPr>
          <p:cNvSpPr/>
          <p:nvPr/>
        </p:nvSpPr>
        <p:spPr>
          <a:xfrm>
            <a:off x="-1524" y="-1282"/>
            <a:ext cx="12188952"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D07DABB-DF14-2A83-CCD8-0EB4B3A1DD7F}"/>
              </a:ext>
            </a:extLst>
          </p:cNvPr>
          <p:cNvSpPr txBox="1"/>
          <p:nvPr/>
        </p:nvSpPr>
        <p:spPr>
          <a:xfrm>
            <a:off x="4762141" y="1874729"/>
            <a:ext cx="2661306" cy="2646878"/>
          </a:xfrm>
          <a:prstGeom prst="rect">
            <a:avLst/>
          </a:prstGeom>
          <a:noFill/>
        </p:spPr>
        <p:txBody>
          <a:bodyPr wrap="none" rtlCol="0">
            <a:spAutoFit/>
          </a:bodyPr>
          <a:lstStyle/>
          <a:p>
            <a:r>
              <a:rPr lang="en-US" sz="16600" dirty="0">
                <a:solidFill>
                  <a:schemeClr val="bg1"/>
                </a:solidFill>
                <a:latin typeface="Lora" pitchFamily="2" charset="0"/>
              </a:rPr>
              <a:t>04</a:t>
            </a:r>
          </a:p>
        </p:txBody>
      </p:sp>
      <p:sp>
        <p:nvSpPr>
          <p:cNvPr id="3" name="TextBox 2">
            <a:extLst>
              <a:ext uri="{FF2B5EF4-FFF2-40B4-BE49-F238E27FC236}">
                <a16:creationId xmlns:a16="http://schemas.microsoft.com/office/drawing/2014/main" id="{7960BE9F-194F-0156-3988-0D1F396A9D7A}"/>
              </a:ext>
            </a:extLst>
          </p:cNvPr>
          <p:cNvSpPr txBox="1"/>
          <p:nvPr/>
        </p:nvSpPr>
        <p:spPr>
          <a:xfrm>
            <a:off x="2092340" y="4059942"/>
            <a:ext cx="9151864" cy="923330"/>
          </a:xfrm>
          <a:prstGeom prst="rect">
            <a:avLst/>
          </a:prstGeom>
          <a:noFill/>
        </p:spPr>
        <p:txBody>
          <a:bodyPr wrap="none" rtlCol="0">
            <a:spAutoFit/>
          </a:bodyPr>
          <a:lstStyle/>
          <a:p>
            <a:r>
              <a:rPr lang="en-US" sz="5400" dirty="0">
                <a:solidFill>
                  <a:schemeClr val="bg1"/>
                </a:solidFill>
                <a:latin typeface="Lora" pitchFamily="2" charset="0"/>
              </a:rPr>
              <a:t>Scope Change Management</a:t>
            </a:r>
          </a:p>
        </p:txBody>
      </p:sp>
    </p:spTree>
    <p:extLst>
      <p:ext uri="{BB962C8B-B14F-4D97-AF65-F5344CB8AC3E}">
        <p14:creationId xmlns:p14="http://schemas.microsoft.com/office/powerpoint/2010/main" val="1223524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D8BE12-5E1D-90A4-15DB-9F859EB42373}"/>
              </a:ext>
            </a:extLst>
          </p:cNvPr>
          <p:cNvSpPr/>
          <p:nvPr/>
        </p:nvSpPr>
        <p:spPr>
          <a:xfrm>
            <a:off x="0" y="4945623"/>
            <a:ext cx="3505200" cy="191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BBA4151-9D70-5540-D029-E2FA54C3B2AA}"/>
              </a:ext>
            </a:extLst>
          </p:cNvPr>
          <p:cNvSpPr/>
          <p:nvPr/>
        </p:nvSpPr>
        <p:spPr>
          <a:xfrm>
            <a:off x="11531600" y="0"/>
            <a:ext cx="6604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DeSantis revokes Disney's special status after 'Don't Say Gay' opposition -  POLITICO">
            <a:extLst>
              <a:ext uri="{FF2B5EF4-FFF2-40B4-BE49-F238E27FC236}">
                <a16:creationId xmlns:a16="http://schemas.microsoft.com/office/drawing/2014/main" id="{731A4003-EA49-1D14-F1AC-CB12E9AA5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22" r="43741"/>
          <a:stretch/>
        </p:blipFill>
        <p:spPr bwMode="auto">
          <a:xfrm>
            <a:off x="0" y="0"/>
            <a:ext cx="3505200" cy="4749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6C3BA4-3674-AA1E-D6B9-77F6A7314510}"/>
              </a:ext>
            </a:extLst>
          </p:cNvPr>
          <p:cNvSpPr txBox="1"/>
          <p:nvPr/>
        </p:nvSpPr>
        <p:spPr>
          <a:xfrm>
            <a:off x="4940299" y="1791789"/>
            <a:ext cx="5842001" cy="2814617"/>
          </a:xfrm>
          <a:prstGeom prst="rect">
            <a:avLst/>
          </a:prstGeom>
          <a:noFill/>
        </p:spPr>
        <p:txBody>
          <a:bodyPr wrap="square" rtlCol="0">
            <a:spAutoFit/>
          </a:bodyPr>
          <a:lstStyle/>
          <a:p>
            <a:pPr algn="just">
              <a:lnSpc>
                <a:spcPct val="150000"/>
              </a:lnSpc>
            </a:pPr>
            <a:r>
              <a:rPr lang="en-US" sz="2000" dirty="0">
                <a:solidFill>
                  <a:schemeClr val="bg1"/>
                </a:solidFill>
                <a:latin typeface="Sohane"/>
              </a:rPr>
              <a:t>The Walt Disney Company's mission is </a:t>
            </a:r>
            <a:r>
              <a:rPr lang="en-US" sz="2000" dirty="0">
                <a:solidFill>
                  <a:schemeClr val="bg1"/>
                </a:solidFill>
                <a:effectLst/>
                <a:latin typeface="Sohane"/>
              </a:rPr>
              <a:t>to inform, entertain and inspire people around the globe via the power of unparalleled storytelling</a:t>
            </a:r>
            <a:r>
              <a:rPr lang="en-US" sz="2000" dirty="0">
                <a:solidFill>
                  <a:schemeClr val="bg1"/>
                </a:solidFill>
                <a:latin typeface="Sohane"/>
              </a:rPr>
              <a:t> and creative minds, reflecting the iconic brands and innovative technologies that make ours the globe's premier entertainment industry.</a:t>
            </a:r>
          </a:p>
        </p:txBody>
      </p:sp>
      <p:sp>
        <p:nvSpPr>
          <p:cNvPr id="9" name="TextBox 8">
            <a:extLst>
              <a:ext uri="{FF2B5EF4-FFF2-40B4-BE49-F238E27FC236}">
                <a16:creationId xmlns:a16="http://schemas.microsoft.com/office/drawing/2014/main" id="{09377033-40D1-0AEE-FC80-76CA4B86F5C9}"/>
              </a:ext>
            </a:extLst>
          </p:cNvPr>
          <p:cNvSpPr txBox="1"/>
          <p:nvPr/>
        </p:nvSpPr>
        <p:spPr>
          <a:xfrm>
            <a:off x="301625" y="5242754"/>
            <a:ext cx="2901950" cy="1323439"/>
          </a:xfrm>
          <a:prstGeom prst="rect">
            <a:avLst/>
          </a:prstGeom>
          <a:noFill/>
        </p:spPr>
        <p:txBody>
          <a:bodyPr wrap="square" rtlCol="0">
            <a:spAutoFit/>
          </a:bodyPr>
          <a:lstStyle/>
          <a:p>
            <a:pPr algn="ctr"/>
            <a:r>
              <a:rPr lang="en-US" sz="4000" b="1" dirty="0">
                <a:solidFill>
                  <a:schemeClr val="accent3"/>
                </a:solidFill>
                <a:latin typeface="Lora" pitchFamily="2" charset="0"/>
              </a:rPr>
              <a:t>Mission</a:t>
            </a:r>
          </a:p>
          <a:p>
            <a:pPr algn="ctr"/>
            <a:r>
              <a:rPr lang="en-US" sz="4000" b="1" dirty="0">
                <a:solidFill>
                  <a:schemeClr val="accent3"/>
                </a:solidFill>
                <a:latin typeface="Lora" pitchFamily="2" charset="0"/>
              </a:rPr>
              <a:t>Statement</a:t>
            </a:r>
          </a:p>
        </p:txBody>
      </p:sp>
    </p:spTree>
    <p:extLst>
      <p:ext uri="{BB962C8B-B14F-4D97-AF65-F5344CB8AC3E}">
        <p14:creationId xmlns:p14="http://schemas.microsoft.com/office/powerpoint/2010/main" val="86121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Free Disney Zoom Backgrounds &amp; Wallpapers - Disney Tourist Blog">
            <a:extLst>
              <a:ext uri="{FF2B5EF4-FFF2-40B4-BE49-F238E27FC236}">
                <a16:creationId xmlns:a16="http://schemas.microsoft.com/office/drawing/2014/main" id="{B105C85A-146A-4777-D892-18DCE21FB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F31641C-7B14-0FD1-AEF6-30B5A8E2BD68}"/>
              </a:ext>
            </a:extLst>
          </p:cNvPr>
          <p:cNvSpPr/>
          <p:nvPr/>
        </p:nvSpPr>
        <p:spPr>
          <a:xfrm flipH="1">
            <a:off x="0" y="7735"/>
            <a:ext cx="12192000" cy="6842531"/>
          </a:xfrm>
          <a:prstGeom prst="rect">
            <a:avLst/>
          </a:prstGeom>
          <a:gradFill flip="none" rotWithShape="1">
            <a:gsLst>
              <a:gs pos="0">
                <a:schemeClr val="accent1">
                  <a:alpha val="88000"/>
                </a:schemeClr>
              </a:gs>
              <a:gs pos="100000">
                <a:schemeClr val="tx2">
                  <a:alpha val="8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cope Management - Knowledge Areas - Introduction - IT-Enabled Projects -  NPMS - Real Property - PWGSC/PSPC">
            <a:extLst>
              <a:ext uri="{FF2B5EF4-FFF2-40B4-BE49-F238E27FC236}">
                <a16:creationId xmlns:a16="http://schemas.microsoft.com/office/drawing/2014/main" id="{6615233E-10E8-A867-436F-7185CE68BF2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31792" y="128588"/>
            <a:ext cx="5589978" cy="568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72A4E0-E5B9-35BC-A41F-88986E011230}"/>
              </a:ext>
            </a:extLst>
          </p:cNvPr>
          <p:cNvSpPr txBox="1"/>
          <p:nvPr/>
        </p:nvSpPr>
        <p:spPr>
          <a:xfrm>
            <a:off x="122274" y="5817010"/>
            <a:ext cx="11899495" cy="830997"/>
          </a:xfrm>
          <a:prstGeom prst="rect">
            <a:avLst/>
          </a:prstGeom>
          <a:noFill/>
        </p:spPr>
        <p:txBody>
          <a:bodyPr wrap="square" rtlCol="0">
            <a:spAutoFit/>
          </a:bodyPr>
          <a:lstStyle/>
          <a:p>
            <a:pPr algn="just"/>
            <a:r>
              <a:rPr lang="en-US" sz="1600" b="0" i="0" dirty="0">
                <a:solidFill>
                  <a:schemeClr val="bg1"/>
                </a:solidFill>
                <a:effectLst/>
                <a:latin typeface="Verdana" panose="020B0604030504040204" pitchFamily="34" charset="0"/>
              </a:rPr>
              <a:t>The purpose of the identification close out phase is to ensure an appropriate level of assessment, reporting, evaluation, hand-over exchange, and administrative closure has taken place. A formal close out provides enough directional detail for the (delivery organization) Project Manager to seamlessly proceed to the Delivery Stage.</a:t>
            </a:r>
            <a:endParaRPr lang="en-US" sz="1600" dirty="0">
              <a:solidFill>
                <a:schemeClr val="bg1"/>
              </a:solidFill>
            </a:endParaRPr>
          </a:p>
        </p:txBody>
      </p:sp>
      <p:pic>
        <p:nvPicPr>
          <p:cNvPr id="2056" name="Picture 8" descr="A Budget-Friendly Guide To Creating Your Disney-Inspired Wedding">
            <a:extLst>
              <a:ext uri="{FF2B5EF4-FFF2-40B4-BE49-F238E27FC236}">
                <a16:creationId xmlns:a16="http://schemas.microsoft.com/office/drawing/2014/main" id="{1C3383BB-73B8-D066-FD34-51B9BB21A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6647" y="128587"/>
            <a:ext cx="2814915" cy="5629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58" name="Picture 10" descr="Disney Themed Weddings - Disney Wedding Ideas">
            <a:extLst>
              <a:ext uri="{FF2B5EF4-FFF2-40B4-BE49-F238E27FC236}">
                <a16:creationId xmlns:a16="http://schemas.microsoft.com/office/drawing/2014/main" id="{7A054861-B768-AD7B-FB78-406F0CF55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1" y="120854"/>
            <a:ext cx="3288713" cy="19578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60" name="Picture 12" descr="37 Ways to Include Your Love of Disney at Your Wedding - hitched.co.uk -  hitched.co.uk">
            <a:extLst>
              <a:ext uri="{FF2B5EF4-FFF2-40B4-BE49-F238E27FC236}">
                <a16:creationId xmlns:a16="http://schemas.microsoft.com/office/drawing/2014/main" id="{0D81713D-BF9C-38DF-B40A-583E7E421A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51" y="2221914"/>
            <a:ext cx="3274330" cy="2279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8243BC4D-3445-758B-1B89-DE9A7B61612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57704" y="4583278"/>
            <a:ext cx="3093806" cy="1300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40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C097C-DCD3-AD79-B0AF-9B1334706EF6}"/>
            </a:ext>
          </a:extLst>
        </p:cNvPr>
        <p:cNvGrpSpPr/>
        <p:nvPr/>
      </p:nvGrpSpPr>
      <p:grpSpPr>
        <a:xfrm>
          <a:off x="0" y="0"/>
          <a:ext cx="0" cy="0"/>
          <a:chOff x="0" y="0"/>
          <a:chExt cx="0" cy="0"/>
        </a:xfrm>
      </p:grpSpPr>
      <p:pic>
        <p:nvPicPr>
          <p:cNvPr id="4" name="Picture 2" descr="disney princess wedding songs, Hot Sale Exclusive Offers,Up To 69% Off">
            <a:extLst>
              <a:ext uri="{FF2B5EF4-FFF2-40B4-BE49-F238E27FC236}">
                <a16:creationId xmlns:a16="http://schemas.microsoft.com/office/drawing/2014/main" id="{0D2B69A7-FC38-B16C-90EC-9CF143443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72115" cy="68425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AB73E70-D047-81C1-CA31-CB666D0962ED}"/>
              </a:ext>
            </a:extLst>
          </p:cNvPr>
          <p:cNvSpPr/>
          <p:nvPr/>
        </p:nvSpPr>
        <p:spPr>
          <a:xfrm>
            <a:off x="0" y="7735"/>
            <a:ext cx="12192000" cy="6842531"/>
          </a:xfrm>
          <a:prstGeom prst="rect">
            <a:avLst/>
          </a:prstGeom>
          <a:gradFill flip="none" rotWithShape="1">
            <a:gsLst>
              <a:gs pos="0">
                <a:schemeClr val="tx1">
                  <a:lumMod val="85000"/>
                  <a:lumOff val="15000"/>
                  <a:alpha val="46000"/>
                </a:schemeClr>
              </a:gs>
              <a:gs pos="100000">
                <a:schemeClr val="tx1">
                  <a:lumMod val="95000"/>
                  <a:lumOff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028458A-DC6E-877F-B384-15C030BE6583}"/>
              </a:ext>
            </a:extLst>
          </p:cNvPr>
          <p:cNvSpPr txBox="1"/>
          <p:nvPr/>
        </p:nvSpPr>
        <p:spPr>
          <a:xfrm>
            <a:off x="4749317" y="1860215"/>
            <a:ext cx="2667718" cy="2646878"/>
          </a:xfrm>
          <a:prstGeom prst="rect">
            <a:avLst/>
          </a:prstGeom>
          <a:noFill/>
        </p:spPr>
        <p:txBody>
          <a:bodyPr wrap="none" rtlCol="0">
            <a:spAutoFit/>
          </a:bodyPr>
          <a:lstStyle/>
          <a:p>
            <a:r>
              <a:rPr lang="en-US" sz="16600" dirty="0">
                <a:solidFill>
                  <a:schemeClr val="bg1"/>
                </a:solidFill>
                <a:latin typeface="Lora" pitchFamily="2" charset="0"/>
              </a:rPr>
              <a:t>05</a:t>
            </a:r>
          </a:p>
        </p:txBody>
      </p:sp>
      <p:sp>
        <p:nvSpPr>
          <p:cNvPr id="3" name="TextBox 2">
            <a:extLst>
              <a:ext uri="{FF2B5EF4-FFF2-40B4-BE49-F238E27FC236}">
                <a16:creationId xmlns:a16="http://schemas.microsoft.com/office/drawing/2014/main" id="{1B3132F4-1AEE-84D2-D9B0-B3FCC8114A44}"/>
              </a:ext>
            </a:extLst>
          </p:cNvPr>
          <p:cNvSpPr txBox="1"/>
          <p:nvPr/>
        </p:nvSpPr>
        <p:spPr>
          <a:xfrm>
            <a:off x="2614117" y="4045428"/>
            <a:ext cx="7375171" cy="923330"/>
          </a:xfrm>
          <a:prstGeom prst="rect">
            <a:avLst/>
          </a:prstGeom>
          <a:noFill/>
        </p:spPr>
        <p:txBody>
          <a:bodyPr wrap="square" rtlCol="0">
            <a:spAutoFit/>
          </a:bodyPr>
          <a:lstStyle/>
          <a:p>
            <a:pPr algn="ctr"/>
            <a:r>
              <a:rPr lang="en-US" sz="5400" dirty="0">
                <a:solidFill>
                  <a:schemeClr val="bg1"/>
                </a:solidFill>
                <a:latin typeface="Lora" pitchFamily="2" charset="0"/>
              </a:rPr>
              <a:t>Scope Statement</a:t>
            </a:r>
          </a:p>
        </p:txBody>
      </p:sp>
    </p:spTree>
    <p:extLst>
      <p:ext uri="{BB962C8B-B14F-4D97-AF65-F5344CB8AC3E}">
        <p14:creationId xmlns:p14="http://schemas.microsoft.com/office/powerpoint/2010/main" val="2176409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8AE48-E332-CCED-78B7-53D134231994}"/>
            </a:ext>
          </a:extLst>
        </p:cNvPr>
        <p:cNvGrpSpPr/>
        <p:nvPr/>
      </p:nvGrpSpPr>
      <p:grpSpPr>
        <a:xfrm>
          <a:off x="0" y="0"/>
          <a:ext cx="0" cy="0"/>
          <a:chOff x="0" y="0"/>
          <a:chExt cx="0" cy="0"/>
        </a:xfrm>
      </p:grpSpPr>
      <p:pic>
        <p:nvPicPr>
          <p:cNvPr id="6148" name="Picture 4" descr="Free Disney Zoom Backgrounds &amp; Wallpapers - Disney Tourist Blog">
            <a:extLst>
              <a:ext uri="{FF2B5EF4-FFF2-40B4-BE49-F238E27FC236}">
                <a16:creationId xmlns:a16="http://schemas.microsoft.com/office/drawing/2014/main" id="{76C45D61-9D3C-EB83-7FFC-6BD1D9965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5C67112-4793-76CC-9D75-EB2DB94D6886}"/>
              </a:ext>
            </a:extLst>
          </p:cNvPr>
          <p:cNvSpPr/>
          <p:nvPr/>
        </p:nvSpPr>
        <p:spPr>
          <a:xfrm>
            <a:off x="-1524" y="-44141"/>
            <a:ext cx="12188952"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48B67C-F4C6-0205-5B41-1EB5857726A1}"/>
              </a:ext>
            </a:extLst>
          </p:cNvPr>
          <p:cNvSpPr txBox="1"/>
          <p:nvPr/>
        </p:nvSpPr>
        <p:spPr>
          <a:xfrm>
            <a:off x="4572" y="-44141"/>
            <a:ext cx="4773487" cy="5078313"/>
          </a:xfrm>
          <a:prstGeom prst="rect">
            <a:avLst/>
          </a:prstGeom>
          <a:noFill/>
        </p:spPr>
        <p:txBody>
          <a:bodyPr wrap="square">
            <a:spAutoFit/>
          </a:bodyPr>
          <a:lstStyle/>
          <a:p>
            <a:pPr algn="ctr"/>
            <a:r>
              <a:rPr lang="en-US" b="1" i="0" u="sng" dirty="0">
                <a:solidFill>
                  <a:srgbClr val="ECECEC"/>
                </a:solidFill>
                <a:effectLst/>
                <a:latin typeface="Söhne"/>
              </a:rPr>
              <a:t>Scope Inclusions:</a:t>
            </a:r>
          </a:p>
          <a:p>
            <a:pPr algn="just">
              <a:buFont typeface="+mj-lt"/>
              <a:buAutoNum type="arabicPeriod"/>
            </a:pPr>
            <a:r>
              <a:rPr lang="en-US" b="0" i="0" dirty="0">
                <a:solidFill>
                  <a:srgbClr val="ECECEC"/>
                </a:solidFill>
                <a:effectLst/>
                <a:latin typeface="Söhne"/>
              </a:rPr>
              <a:t>Design and implementation of themed wedding packages.</a:t>
            </a:r>
          </a:p>
          <a:p>
            <a:pPr algn="just">
              <a:buFont typeface="+mj-lt"/>
              <a:buAutoNum type="arabicPeriod"/>
            </a:pPr>
            <a:r>
              <a:rPr lang="en-US" b="0" i="0" dirty="0">
                <a:solidFill>
                  <a:srgbClr val="ECECEC"/>
                </a:solidFill>
                <a:effectLst/>
                <a:latin typeface="Söhne"/>
              </a:rPr>
              <a:t>Venue decoration and customization to reflect Disney themes.</a:t>
            </a:r>
          </a:p>
          <a:p>
            <a:pPr algn="just">
              <a:buFont typeface="+mj-lt"/>
              <a:buAutoNum type="arabicPeriod"/>
            </a:pPr>
            <a:r>
              <a:rPr lang="en-US" b="0" i="0" dirty="0">
                <a:solidFill>
                  <a:srgbClr val="ECECEC"/>
                </a:solidFill>
                <a:effectLst/>
                <a:latin typeface="Söhne"/>
              </a:rPr>
              <a:t>Entertainment arrangements, including character appearances and live performances.</a:t>
            </a:r>
          </a:p>
          <a:p>
            <a:pPr algn="just">
              <a:buFont typeface="+mj-lt"/>
              <a:buAutoNum type="arabicPeriod"/>
            </a:pPr>
            <a:r>
              <a:rPr lang="en-US" b="0" i="0" dirty="0">
                <a:solidFill>
                  <a:srgbClr val="ECECEC"/>
                </a:solidFill>
                <a:effectLst/>
                <a:latin typeface="Söhne"/>
              </a:rPr>
              <a:t>Catering services offering Disney-inspired menus.</a:t>
            </a:r>
          </a:p>
          <a:p>
            <a:pPr algn="just">
              <a:buFont typeface="+mj-lt"/>
              <a:buAutoNum type="arabicPeriod"/>
            </a:pPr>
            <a:r>
              <a:rPr lang="en-US" b="0" i="0" dirty="0">
                <a:solidFill>
                  <a:srgbClr val="ECECEC"/>
                </a:solidFill>
                <a:effectLst/>
                <a:latin typeface="Söhne"/>
              </a:rPr>
              <a:t>Personalized services, such as wedding planning assistance and concierge support.</a:t>
            </a:r>
          </a:p>
          <a:p>
            <a:pPr algn="just">
              <a:buFont typeface="+mj-lt"/>
              <a:buAutoNum type="arabicPeriod"/>
            </a:pPr>
            <a:r>
              <a:rPr lang="en-US" b="0" i="0" dirty="0">
                <a:solidFill>
                  <a:srgbClr val="ECECEC"/>
                </a:solidFill>
                <a:effectLst/>
                <a:latin typeface="Söhne"/>
              </a:rPr>
              <a:t>Development of marketing materials to promote the Disney Themed Wedding Department.</a:t>
            </a:r>
          </a:p>
          <a:p>
            <a:pPr algn="just">
              <a:buFont typeface="+mj-lt"/>
              <a:buAutoNum type="arabicPeriod"/>
            </a:pPr>
            <a:r>
              <a:rPr lang="en-US" b="0" i="0" dirty="0">
                <a:solidFill>
                  <a:srgbClr val="ECECEC"/>
                </a:solidFill>
                <a:effectLst/>
                <a:latin typeface="Söhne"/>
              </a:rPr>
              <a:t>Staff training programs to ensure exceptional service delivery.</a:t>
            </a:r>
          </a:p>
          <a:p>
            <a:pPr algn="just">
              <a:buFont typeface="+mj-lt"/>
              <a:buAutoNum type="arabicPeriod"/>
            </a:pPr>
            <a:r>
              <a:rPr lang="en-US" b="0" i="0" dirty="0">
                <a:solidFill>
                  <a:srgbClr val="ECECEC"/>
                </a:solidFill>
                <a:effectLst/>
                <a:latin typeface="Söhne"/>
              </a:rPr>
              <a:t>Operational procedures for the efficient management of wedding events.</a:t>
            </a:r>
          </a:p>
        </p:txBody>
      </p:sp>
      <p:sp>
        <p:nvSpPr>
          <p:cNvPr id="9" name="TextBox 8">
            <a:extLst>
              <a:ext uri="{FF2B5EF4-FFF2-40B4-BE49-F238E27FC236}">
                <a16:creationId xmlns:a16="http://schemas.microsoft.com/office/drawing/2014/main" id="{9F80BE46-2B4F-D5FA-4DC4-1EBC4E6B051B}"/>
              </a:ext>
            </a:extLst>
          </p:cNvPr>
          <p:cNvSpPr txBox="1"/>
          <p:nvPr/>
        </p:nvSpPr>
        <p:spPr>
          <a:xfrm>
            <a:off x="4572" y="4801314"/>
            <a:ext cx="4844620" cy="2308324"/>
          </a:xfrm>
          <a:prstGeom prst="rect">
            <a:avLst/>
          </a:prstGeom>
          <a:noFill/>
        </p:spPr>
        <p:txBody>
          <a:bodyPr wrap="square" rtlCol="0">
            <a:spAutoFit/>
          </a:bodyPr>
          <a:lstStyle/>
          <a:p>
            <a:pPr algn="ctr"/>
            <a:r>
              <a:rPr lang="en-US" b="1" i="0" u="sng" dirty="0">
                <a:solidFill>
                  <a:srgbClr val="ECECEC"/>
                </a:solidFill>
                <a:effectLst/>
                <a:latin typeface="Söhne"/>
              </a:rPr>
              <a:t>Scope Exclusions:</a:t>
            </a:r>
          </a:p>
          <a:p>
            <a:pPr algn="l">
              <a:buFont typeface="+mj-lt"/>
              <a:buAutoNum type="arabicPeriod"/>
            </a:pPr>
            <a:r>
              <a:rPr lang="en-US" b="0" i="0" dirty="0">
                <a:solidFill>
                  <a:srgbClr val="ECECEC"/>
                </a:solidFill>
                <a:effectLst/>
                <a:latin typeface="Söhne"/>
              </a:rPr>
              <a:t>Non-wedding related events or functions.</a:t>
            </a:r>
          </a:p>
          <a:p>
            <a:pPr algn="l">
              <a:buFont typeface="+mj-lt"/>
              <a:buAutoNum type="arabicPeriod"/>
            </a:pPr>
            <a:r>
              <a:rPr lang="en-US" b="0" i="0" dirty="0">
                <a:solidFill>
                  <a:srgbClr val="ECECEC"/>
                </a:solidFill>
                <a:effectLst/>
                <a:latin typeface="Söhne"/>
              </a:rPr>
              <a:t>Major structural modifications to existing Disneyland venues.</a:t>
            </a:r>
          </a:p>
          <a:p>
            <a:pPr algn="l">
              <a:buFont typeface="+mj-lt"/>
              <a:buAutoNum type="arabicPeriod"/>
            </a:pPr>
            <a:r>
              <a:rPr lang="en-US" b="0" i="0" dirty="0">
                <a:solidFill>
                  <a:srgbClr val="ECECEC"/>
                </a:solidFill>
                <a:effectLst/>
                <a:latin typeface="Söhne"/>
              </a:rPr>
              <a:t>Retail merchandise sales unrelated to wedding packages.</a:t>
            </a:r>
          </a:p>
          <a:p>
            <a:pPr algn="l">
              <a:buFont typeface="+mj-lt"/>
              <a:buAutoNum type="arabicPeriod"/>
            </a:pPr>
            <a:r>
              <a:rPr lang="en-US" b="0" i="0" dirty="0">
                <a:solidFill>
                  <a:srgbClr val="ECECEC"/>
                </a:solidFill>
                <a:effectLst/>
                <a:latin typeface="Söhne"/>
              </a:rPr>
              <a:t>Overnight accommodations for wedding guests.</a:t>
            </a:r>
          </a:p>
          <a:p>
            <a:endParaRPr lang="en-US" dirty="0"/>
          </a:p>
        </p:txBody>
      </p:sp>
      <p:sp>
        <p:nvSpPr>
          <p:cNvPr id="11" name="TextBox 10">
            <a:extLst>
              <a:ext uri="{FF2B5EF4-FFF2-40B4-BE49-F238E27FC236}">
                <a16:creationId xmlns:a16="http://schemas.microsoft.com/office/drawing/2014/main" id="{30FFF1E7-4514-B173-43D4-B36DBC07D1EC}"/>
              </a:ext>
            </a:extLst>
          </p:cNvPr>
          <p:cNvSpPr txBox="1"/>
          <p:nvPr/>
        </p:nvSpPr>
        <p:spPr>
          <a:xfrm>
            <a:off x="8394405" y="232857"/>
            <a:ext cx="3721891" cy="6740307"/>
          </a:xfrm>
          <a:prstGeom prst="rect">
            <a:avLst/>
          </a:prstGeom>
          <a:noFill/>
        </p:spPr>
        <p:txBody>
          <a:bodyPr wrap="square" rtlCol="0">
            <a:spAutoFit/>
          </a:bodyPr>
          <a:lstStyle/>
          <a:p>
            <a:pPr algn="l"/>
            <a:r>
              <a:rPr lang="en-US" b="1" i="0" u="sng" dirty="0">
                <a:solidFill>
                  <a:srgbClr val="ECECEC"/>
                </a:solidFill>
                <a:effectLst/>
                <a:latin typeface="Söhne"/>
              </a:rPr>
              <a:t>Project Boundaries: </a:t>
            </a:r>
          </a:p>
          <a:p>
            <a:pPr algn="l"/>
            <a:r>
              <a:rPr lang="en-US" b="0" i="0" dirty="0">
                <a:solidFill>
                  <a:srgbClr val="ECECEC"/>
                </a:solidFill>
                <a:effectLst/>
                <a:latin typeface="Söhne"/>
              </a:rPr>
              <a:t>The project scope is limited to the design and implementation of the Disney Themed Wedding Department within existing Disneyland facilities. It does not extend to the management of guest accommodations, transportation, or other non-wedding related services.</a:t>
            </a:r>
          </a:p>
          <a:p>
            <a:pPr algn="l"/>
            <a:endParaRPr lang="en-US" b="0" i="0" dirty="0">
              <a:solidFill>
                <a:srgbClr val="ECECEC"/>
              </a:solidFill>
              <a:effectLst/>
              <a:latin typeface="Söhne"/>
            </a:endParaRPr>
          </a:p>
          <a:p>
            <a:pPr algn="ctr"/>
            <a:r>
              <a:rPr lang="en-US" b="1" i="0" u="sng" dirty="0">
                <a:solidFill>
                  <a:srgbClr val="ECECEC"/>
                </a:solidFill>
                <a:effectLst/>
                <a:latin typeface="Söhne"/>
              </a:rPr>
              <a:t>Assumptions:</a:t>
            </a:r>
          </a:p>
          <a:p>
            <a:pPr algn="l">
              <a:buFont typeface="+mj-lt"/>
              <a:buAutoNum type="arabicPeriod"/>
            </a:pPr>
            <a:r>
              <a:rPr lang="en-US" b="0" i="0" dirty="0">
                <a:solidFill>
                  <a:srgbClr val="ECECEC"/>
                </a:solidFill>
                <a:effectLst/>
                <a:latin typeface="Söhne"/>
              </a:rPr>
              <a:t>Availability of existing Disneyland venues for wedding events.</a:t>
            </a:r>
          </a:p>
          <a:p>
            <a:pPr algn="l">
              <a:buFont typeface="+mj-lt"/>
              <a:buAutoNum type="arabicPeriod"/>
            </a:pPr>
            <a:r>
              <a:rPr lang="en-US" b="0" i="0" dirty="0">
                <a:solidFill>
                  <a:srgbClr val="ECECEC"/>
                </a:solidFill>
                <a:effectLst/>
                <a:latin typeface="Söhne"/>
              </a:rPr>
              <a:t>Collaboration with Disney character performers and entertainment teams.</a:t>
            </a:r>
          </a:p>
          <a:p>
            <a:pPr algn="l">
              <a:buFont typeface="+mj-lt"/>
              <a:buAutoNum type="arabicPeriod"/>
            </a:pPr>
            <a:r>
              <a:rPr lang="en-US" b="0" i="0" dirty="0">
                <a:solidFill>
                  <a:srgbClr val="ECECEC"/>
                </a:solidFill>
                <a:effectLst/>
                <a:latin typeface="Söhne"/>
              </a:rPr>
              <a:t>Support from Disneyland management for the integration of the Disney Themed Wedding Department.</a:t>
            </a:r>
          </a:p>
          <a:p>
            <a:pPr algn="l">
              <a:buFont typeface="+mj-lt"/>
              <a:buAutoNum type="arabicPeriod"/>
            </a:pPr>
            <a:r>
              <a:rPr lang="en-US" b="0" i="0" dirty="0">
                <a:solidFill>
                  <a:srgbClr val="ECECEC"/>
                </a:solidFill>
                <a:effectLst/>
                <a:latin typeface="Söhne"/>
              </a:rPr>
              <a:t>Adequate budget allocation for project implementation.</a:t>
            </a:r>
          </a:p>
          <a:p>
            <a:pPr algn="l">
              <a:buFont typeface="+mj-lt"/>
              <a:buAutoNum type="arabicPeriod"/>
            </a:pPr>
            <a:r>
              <a:rPr lang="en-US" b="0" i="0" dirty="0">
                <a:solidFill>
                  <a:srgbClr val="ECECEC"/>
                </a:solidFill>
                <a:effectLst/>
                <a:latin typeface="Söhne"/>
              </a:rPr>
              <a:t>Compliance with relevant legal and regulatory requirements.</a:t>
            </a:r>
          </a:p>
          <a:p>
            <a:endParaRPr lang="en-US" dirty="0"/>
          </a:p>
        </p:txBody>
      </p:sp>
      <p:pic>
        <p:nvPicPr>
          <p:cNvPr id="4098" name="Picture 2" descr="Be Our Guest: Disney Princess Inspired Fairy Tale Wedding Ideas – Clear  Wedding Invites">
            <a:extLst>
              <a:ext uri="{FF2B5EF4-FFF2-40B4-BE49-F238E27FC236}">
                <a16:creationId xmlns:a16="http://schemas.microsoft.com/office/drawing/2014/main" id="{00EED8D2-237D-42CC-247E-AF34E22871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98"/>
          <a:stretch/>
        </p:blipFill>
        <p:spPr bwMode="auto">
          <a:xfrm>
            <a:off x="4853763" y="384384"/>
            <a:ext cx="3536070" cy="5910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461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397C3-7596-94F4-ECD2-DC20294A49A6}"/>
            </a:ext>
          </a:extLst>
        </p:cNvPr>
        <p:cNvGrpSpPr/>
        <p:nvPr/>
      </p:nvGrpSpPr>
      <p:grpSpPr>
        <a:xfrm>
          <a:off x="0" y="0"/>
          <a:ext cx="0" cy="0"/>
          <a:chOff x="0" y="0"/>
          <a:chExt cx="0" cy="0"/>
        </a:xfrm>
      </p:grpSpPr>
      <p:pic>
        <p:nvPicPr>
          <p:cNvPr id="4" name="Picture 2" descr="disney princess wedding songs, Hot Sale Exclusive Offers,Up To 69% Off">
            <a:extLst>
              <a:ext uri="{FF2B5EF4-FFF2-40B4-BE49-F238E27FC236}">
                <a16:creationId xmlns:a16="http://schemas.microsoft.com/office/drawing/2014/main" id="{D90A6CFC-5C08-B050-4CFC-307934492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72115" cy="68425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EBEC38-6D04-C44F-D06D-9DC0EADDF7BE}"/>
              </a:ext>
            </a:extLst>
          </p:cNvPr>
          <p:cNvSpPr/>
          <p:nvPr/>
        </p:nvSpPr>
        <p:spPr>
          <a:xfrm>
            <a:off x="0" y="7735"/>
            <a:ext cx="12192000" cy="6842531"/>
          </a:xfrm>
          <a:prstGeom prst="rect">
            <a:avLst/>
          </a:prstGeom>
          <a:gradFill flip="none" rotWithShape="1">
            <a:gsLst>
              <a:gs pos="0">
                <a:schemeClr val="tx1">
                  <a:lumMod val="85000"/>
                  <a:lumOff val="15000"/>
                  <a:alpha val="46000"/>
                </a:schemeClr>
              </a:gs>
              <a:gs pos="100000">
                <a:schemeClr val="tx1">
                  <a:lumMod val="95000"/>
                  <a:lumOff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CB75624-AC11-D611-DB46-B124F122D295}"/>
              </a:ext>
            </a:extLst>
          </p:cNvPr>
          <p:cNvSpPr txBox="1"/>
          <p:nvPr/>
        </p:nvSpPr>
        <p:spPr>
          <a:xfrm>
            <a:off x="4749317" y="1860215"/>
            <a:ext cx="2738250" cy="2646878"/>
          </a:xfrm>
          <a:prstGeom prst="rect">
            <a:avLst/>
          </a:prstGeom>
          <a:noFill/>
        </p:spPr>
        <p:txBody>
          <a:bodyPr wrap="none" rtlCol="0">
            <a:spAutoFit/>
          </a:bodyPr>
          <a:lstStyle/>
          <a:p>
            <a:r>
              <a:rPr lang="en-US" sz="16600" dirty="0">
                <a:solidFill>
                  <a:schemeClr val="bg1"/>
                </a:solidFill>
                <a:latin typeface="Lora" pitchFamily="2" charset="0"/>
              </a:rPr>
              <a:t>06</a:t>
            </a:r>
          </a:p>
        </p:txBody>
      </p:sp>
      <p:sp>
        <p:nvSpPr>
          <p:cNvPr id="3" name="TextBox 2">
            <a:extLst>
              <a:ext uri="{FF2B5EF4-FFF2-40B4-BE49-F238E27FC236}">
                <a16:creationId xmlns:a16="http://schemas.microsoft.com/office/drawing/2014/main" id="{EC069A19-21BC-F6B8-0EF9-6E24E503D2F4}"/>
              </a:ext>
            </a:extLst>
          </p:cNvPr>
          <p:cNvSpPr txBox="1"/>
          <p:nvPr/>
        </p:nvSpPr>
        <p:spPr>
          <a:xfrm>
            <a:off x="2614117" y="4045428"/>
            <a:ext cx="7375171" cy="923330"/>
          </a:xfrm>
          <a:prstGeom prst="rect">
            <a:avLst/>
          </a:prstGeom>
          <a:noFill/>
        </p:spPr>
        <p:txBody>
          <a:bodyPr wrap="square" rtlCol="0">
            <a:spAutoFit/>
          </a:bodyPr>
          <a:lstStyle/>
          <a:p>
            <a:pPr algn="ctr"/>
            <a:r>
              <a:rPr lang="en-US" sz="5400" dirty="0">
                <a:solidFill>
                  <a:schemeClr val="bg1"/>
                </a:solidFill>
                <a:latin typeface="Lora" pitchFamily="2" charset="0"/>
              </a:rPr>
              <a:t>Scope Trade Off</a:t>
            </a:r>
          </a:p>
        </p:txBody>
      </p:sp>
    </p:spTree>
    <p:extLst>
      <p:ext uri="{BB962C8B-B14F-4D97-AF65-F5344CB8AC3E}">
        <p14:creationId xmlns:p14="http://schemas.microsoft.com/office/powerpoint/2010/main" val="3045334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2965-2414-8C9B-C2FC-B11EBF87BBFD}"/>
            </a:ext>
          </a:extLst>
        </p:cNvPr>
        <p:cNvGrpSpPr/>
        <p:nvPr/>
      </p:nvGrpSpPr>
      <p:grpSpPr>
        <a:xfrm>
          <a:off x="0" y="0"/>
          <a:ext cx="0" cy="0"/>
          <a:chOff x="0" y="0"/>
          <a:chExt cx="0" cy="0"/>
        </a:xfrm>
      </p:grpSpPr>
      <p:pic>
        <p:nvPicPr>
          <p:cNvPr id="6148" name="Picture 4" descr="Free Disney Zoom Backgrounds &amp; Wallpapers - Disney Tourist Blog">
            <a:extLst>
              <a:ext uri="{FF2B5EF4-FFF2-40B4-BE49-F238E27FC236}">
                <a16:creationId xmlns:a16="http://schemas.microsoft.com/office/drawing/2014/main" id="{DE481C7F-2658-AD30-8E76-53AF4761F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3CC61A0-3541-6F18-A387-D23A4D42AF88}"/>
              </a:ext>
            </a:extLst>
          </p:cNvPr>
          <p:cNvSpPr/>
          <p:nvPr/>
        </p:nvSpPr>
        <p:spPr>
          <a:xfrm>
            <a:off x="-1524" y="-1282"/>
            <a:ext cx="12188952"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D687D195-5096-1273-B02C-044630394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36" y="524540"/>
            <a:ext cx="5567916" cy="55679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E4A0AC-2608-7204-9924-D25B6863EB82}"/>
              </a:ext>
            </a:extLst>
          </p:cNvPr>
          <p:cNvSpPr txBox="1"/>
          <p:nvPr/>
        </p:nvSpPr>
        <p:spPr>
          <a:xfrm>
            <a:off x="6400800" y="180675"/>
            <a:ext cx="5491716" cy="6740307"/>
          </a:xfrm>
          <a:prstGeom prst="rect">
            <a:avLst/>
          </a:prstGeom>
          <a:noFill/>
        </p:spPr>
        <p:txBody>
          <a:bodyPr wrap="square" rtlCol="0">
            <a:spAutoFit/>
          </a:bodyPr>
          <a:lstStyle/>
          <a:p>
            <a:pPr algn="just">
              <a:buFont typeface="Arial" panose="020B0604020202020204" pitchFamily="34" charset="0"/>
              <a:buChar char="•"/>
            </a:pPr>
            <a:r>
              <a:rPr lang="en-US" sz="1600" b="0" i="0" dirty="0">
                <a:solidFill>
                  <a:srgbClr val="ECECEC"/>
                </a:solidFill>
                <a:effectLst/>
                <a:latin typeface="Söhne"/>
              </a:rPr>
              <a:t>Importance of Flexibility: Recognizing the need for adaptability in ensuring project success.</a:t>
            </a:r>
          </a:p>
          <a:p>
            <a:pPr algn="just">
              <a:buFont typeface="Arial" panose="020B0604020202020204" pitchFamily="34" charset="0"/>
              <a:buChar char="•"/>
            </a:pPr>
            <a:endParaRPr lang="en-US" sz="1600" b="0" i="0" dirty="0">
              <a:solidFill>
                <a:srgbClr val="ECECEC"/>
              </a:solidFill>
              <a:effectLst/>
              <a:latin typeface="Söhne"/>
            </a:endParaRPr>
          </a:p>
          <a:p>
            <a:pPr algn="just">
              <a:buFont typeface="Arial" panose="020B0604020202020204" pitchFamily="34" charset="0"/>
              <a:buChar char="•"/>
            </a:pPr>
            <a:r>
              <a:rPr lang="en-US" sz="1600" b="0" i="0" dirty="0">
                <a:solidFill>
                  <a:srgbClr val="ECECEC"/>
                </a:solidFill>
                <a:effectLst/>
                <a:latin typeface="Söhne"/>
              </a:rPr>
              <a:t>Proposed Scope Tradeoff: Prioritizing schedule over additional features or enhancements in case of unforeseen challenges or constraints.</a:t>
            </a:r>
          </a:p>
          <a:p>
            <a:pPr algn="just"/>
            <a:endParaRPr lang="en-US" sz="1600" b="0" i="0" dirty="0">
              <a:solidFill>
                <a:srgbClr val="ECECEC"/>
              </a:solidFill>
              <a:effectLst/>
              <a:latin typeface="Söhne"/>
            </a:endParaRPr>
          </a:p>
          <a:p>
            <a:pPr algn="just">
              <a:buFont typeface="Arial" panose="020B0604020202020204" pitchFamily="34" charset="0"/>
              <a:buChar char="•"/>
            </a:pPr>
            <a:r>
              <a:rPr lang="en-US" sz="1600" b="0" i="0" dirty="0">
                <a:solidFill>
                  <a:srgbClr val="ECECEC"/>
                </a:solidFill>
                <a:effectLst/>
                <a:latin typeface="Söhne"/>
              </a:rPr>
              <a:t>Strict Adherence to Timelines: Ensuring timely delivery of the Disney Themed Wedding Department by maintaining adherence to project timelines and milestones.</a:t>
            </a:r>
          </a:p>
          <a:p>
            <a:pPr algn="just">
              <a:buFont typeface="Arial" panose="020B0604020202020204" pitchFamily="34" charset="0"/>
              <a:buChar char="•"/>
            </a:pPr>
            <a:endParaRPr lang="en-US" sz="1600" b="0" i="0" dirty="0">
              <a:solidFill>
                <a:srgbClr val="ECECEC"/>
              </a:solidFill>
              <a:effectLst/>
              <a:latin typeface="Söhne"/>
            </a:endParaRPr>
          </a:p>
          <a:p>
            <a:pPr algn="just">
              <a:buFont typeface="Arial" panose="020B0604020202020204" pitchFamily="34" charset="0"/>
              <a:buChar char="•"/>
            </a:pPr>
            <a:r>
              <a:rPr lang="en-US" sz="1600" b="0" i="0" dirty="0">
                <a:solidFill>
                  <a:srgbClr val="ECECEC"/>
                </a:solidFill>
                <a:effectLst/>
                <a:latin typeface="Söhne"/>
              </a:rPr>
              <a:t>Deferring Non-Critical Features: Considering the deferral of certain non-critical features or customizations to future phases or iterations.</a:t>
            </a:r>
          </a:p>
          <a:p>
            <a:pPr algn="just">
              <a:buFont typeface="Arial" panose="020B0604020202020204" pitchFamily="34" charset="0"/>
              <a:buChar char="•"/>
            </a:pPr>
            <a:endParaRPr lang="en-US" sz="1600" b="0" i="0" dirty="0">
              <a:solidFill>
                <a:srgbClr val="ECECEC"/>
              </a:solidFill>
              <a:effectLst/>
              <a:latin typeface="Söhne"/>
            </a:endParaRPr>
          </a:p>
          <a:p>
            <a:pPr algn="just">
              <a:buFont typeface="Arial" panose="020B0604020202020204" pitchFamily="34" charset="0"/>
              <a:buChar char="•"/>
            </a:pPr>
            <a:r>
              <a:rPr lang="en-US" sz="1600" b="0" i="0" dirty="0">
                <a:solidFill>
                  <a:srgbClr val="ECECEC"/>
                </a:solidFill>
                <a:effectLst/>
                <a:latin typeface="Söhne"/>
              </a:rPr>
              <a:t>Mitigating Schedule Risks: The tradeoff aims to mitigate schedule risks while prioritizing core functionalities for launching the Disney Themed Wedding Department.</a:t>
            </a:r>
          </a:p>
          <a:p>
            <a:pPr algn="just">
              <a:buFont typeface="Arial" panose="020B0604020202020204" pitchFamily="34" charset="0"/>
              <a:buChar char="•"/>
            </a:pPr>
            <a:endParaRPr lang="en-US" sz="1600" b="0" i="0" dirty="0">
              <a:solidFill>
                <a:srgbClr val="ECECEC"/>
              </a:solidFill>
              <a:effectLst/>
              <a:latin typeface="Söhne"/>
            </a:endParaRPr>
          </a:p>
          <a:p>
            <a:pPr algn="just">
              <a:buFont typeface="Arial" panose="020B0604020202020204" pitchFamily="34" charset="0"/>
              <a:buChar char="•"/>
            </a:pPr>
            <a:r>
              <a:rPr lang="en-US" sz="1600" b="0" i="0" dirty="0">
                <a:solidFill>
                  <a:srgbClr val="ECECEC"/>
                </a:solidFill>
                <a:effectLst/>
                <a:latin typeface="Söhne"/>
              </a:rPr>
              <a:t>Seeking Sponsor's Approval: Requesting the sponsor's approval and support for embracing this strategic approach to scope management.</a:t>
            </a:r>
          </a:p>
          <a:p>
            <a:pPr algn="just"/>
            <a:endParaRPr lang="en-US" sz="1600" b="0" i="0" dirty="0">
              <a:solidFill>
                <a:srgbClr val="ECECEC"/>
              </a:solidFill>
              <a:effectLst/>
              <a:latin typeface="Söhne"/>
            </a:endParaRPr>
          </a:p>
          <a:p>
            <a:pPr algn="just">
              <a:buFont typeface="Arial" panose="020B0604020202020204" pitchFamily="34" charset="0"/>
              <a:buChar char="•"/>
            </a:pPr>
            <a:r>
              <a:rPr lang="en-US" sz="1600" b="0" i="0" dirty="0">
                <a:solidFill>
                  <a:srgbClr val="ECECEC"/>
                </a:solidFill>
                <a:effectLst/>
                <a:latin typeface="Söhne"/>
              </a:rPr>
              <a:t>Aligning Efforts with Project Goal: Aligning efforts with the overarching goal of delivering a memorable and magical wedding experience for clients at Disneyland.</a:t>
            </a:r>
          </a:p>
          <a:p>
            <a:pPr algn="just"/>
            <a:endParaRPr lang="en-US" sz="1600" dirty="0"/>
          </a:p>
        </p:txBody>
      </p:sp>
    </p:spTree>
    <p:extLst>
      <p:ext uri="{BB962C8B-B14F-4D97-AF65-F5344CB8AC3E}">
        <p14:creationId xmlns:p14="http://schemas.microsoft.com/office/powerpoint/2010/main" val="254868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03D49-48C0-BC45-A0F1-848EB4F6CE59}"/>
            </a:ext>
          </a:extLst>
        </p:cNvPr>
        <p:cNvGrpSpPr/>
        <p:nvPr/>
      </p:nvGrpSpPr>
      <p:grpSpPr>
        <a:xfrm>
          <a:off x="0" y="0"/>
          <a:ext cx="0" cy="0"/>
          <a:chOff x="0" y="0"/>
          <a:chExt cx="0" cy="0"/>
        </a:xfrm>
      </p:grpSpPr>
      <p:pic>
        <p:nvPicPr>
          <p:cNvPr id="6148" name="Picture 4" descr="Free Disney Zoom Backgrounds &amp; Wallpapers - Disney Tourist Blog">
            <a:extLst>
              <a:ext uri="{FF2B5EF4-FFF2-40B4-BE49-F238E27FC236}">
                <a16:creationId xmlns:a16="http://schemas.microsoft.com/office/drawing/2014/main" id="{5ADB5A0C-57F7-CA75-F715-3067609DE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BE1EBA0-3367-9BAE-5B2D-E588271BDCBA}"/>
              </a:ext>
            </a:extLst>
          </p:cNvPr>
          <p:cNvSpPr/>
          <p:nvPr/>
        </p:nvSpPr>
        <p:spPr>
          <a:xfrm>
            <a:off x="-1524" y="-1282"/>
            <a:ext cx="12188952"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2CAB1A5-5E7F-3948-46CB-115D516F6257}"/>
              </a:ext>
            </a:extLst>
          </p:cNvPr>
          <p:cNvSpPr txBox="1"/>
          <p:nvPr/>
        </p:nvSpPr>
        <p:spPr>
          <a:xfrm>
            <a:off x="4762141" y="1874729"/>
            <a:ext cx="2488182" cy="2646878"/>
          </a:xfrm>
          <a:prstGeom prst="rect">
            <a:avLst/>
          </a:prstGeom>
          <a:noFill/>
        </p:spPr>
        <p:txBody>
          <a:bodyPr wrap="none" rtlCol="0">
            <a:spAutoFit/>
          </a:bodyPr>
          <a:lstStyle/>
          <a:p>
            <a:r>
              <a:rPr lang="en-US" sz="16600" dirty="0">
                <a:solidFill>
                  <a:schemeClr val="bg1"/>
                </a:solidFill>
                <a:latin typeface="Lora" pitchFamily="2" charset="0"/>
              </a:rPr>
              <a:t>07</a:t>
            </a:r>
          </a:p>
        </p:txBody>
      </p:sp>
      <p:sp>
        <p:nvSpPr>
          <p:cNvPr id="3" name="TextBox 2">
            <a:extLst>
              <a:ext uri="{FF2B5EF4-FFF2-40B4-BE49-F238E27FC236}">
                <a16:creationId xmlns:a16="http://schemas.microsoft.com/office/drawing/2014/main" id="{E721E96F-794E-F76E-145F-BEB139200E7D}"/>
              </a:ext>
            </a:extLst>
          </p:cNvPr>
          <p:cNvSpPr txBox="1"/>
          <p:nvPr/>
        </p:nvSpPr>
        <p:spPr>
          <a:xfrm>
            <a:off x="2092340" y="4059942"/>
            <a:ext cx="7312158" cy="923330"/>
          </a:xfrm>
          <a:prstGeom prst="rect">
            <a:avLst/>
          </a:prstGeom>
          <a:noFill/>
        </p:spPr>
        <p:txBody>
          <a:bodyPr wrap="square" rtlCol="0">
            <a:spAutoFit/>
          </a:bodyPr>
          <a:lstStyle/>
          <a:p>
            <a:pPr algn="ctr"/>
            <a:r>
              <a:rPr lang="en-US" sz="5400" dirty="0">
                <a:solidFill>
                  <a:schemeClr val="bg1"/>
                </a:solidFill>
                <a:latin typeface="Lora" pitchFamily="2" charset="0"/>
              </a:rPr>
              <a:t>Lessons Learned </a:t>
            </a:r>
          </a:p>
        </p:txBody>
      </p:sp>
    </p:spTree>
    <p:extLst>
      <p:ext uri="{BB962C8B-B14F-4D97-AF65-F5344CB8AC3E}">
        <p14:creationId xmlns:p14="http://schemas.microsoft.com/office/powerpoint/2010/main" val="245403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BE2EC-09AF-C735-D5D6-677357821197}"/>
            </a:ext>
          </a:extLst>
        </p:cNvPr>
        <p:cNvGrpSpPr/>
        <p:nvPr/>
      </p:nvGrpSpPr>
      <p:grpSpPr>
        <a:xfrm>
          <a:off x="0" y="0"/>
          <a:ext cx="0" cy="0"/>
          <a:chOff x="0" y="0"/>
          <a:chExt cx="0" cy="0"/>
        </a:xfrm>
      </p:grpSpPr>
      <p:pic>
        <p:nvPicPr>
          <p:cNvPr id="1026" name="Picture 2" descr="Free Disney Wallpaper Downloads, [1100+] Disney Wallpapers for FREE |  Wallpapers.com">
            <a:extLst>
              <a:ext uri="{FF2B5EF4-FFF2-40B4-BE49-F238E27FC236}">
                <a16:creationId xmlns:a16="http://schemas.microsoft.com/office/drawing/2014/main" id="{49857BC7-9393-CE54-DE71-7803DF4714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F232132-27C9-3E58-38EA-33F3820B78D4}"/>
              </a:ext>
            </a:extLst>
          </p:cNvPr>
          <p:cNvGrpSpPr/>
          <p:nvPr/>
        </p:nvGrpSpPr>
        <p:grpSpPr>
          <a:xfrm>
            <a:off x="0" y="0"/>
            <a:ext cx="12192000" cy="6842531"/>
            <a:chOff x="0" y="7735"/>
            <a:chExt cx="12192000" cy="6842531"/>
          </a:xfrm>
        </p:grpSpPr>
        <p:sp>
          <p:nvSpPr>
            <p:cNvPr id="7" name="Rectangle 6">
              <a:extLst>
                <a:ext uri="{FF2B5EF4-FFF2-40B4-BE49-F238E27FC236}">
                  <a16:creationId xmlns:a16="http://schemas.microsoft.com/office/drawing/2014/main" id="{A951062D-F2AA-8056-770B-8C4FE9ABC8E2}"/>
                </a:ext>
              </a:extLst>
            </p:cNvPr>
            <p:cNvSpPr/>
            <p:nvPr/>
          </p:nvSpPr>
          <p:spPr>
            <a:xfrm>
              <a:off x="0" y="7735"/>
              <a:ext cx="12192000" cy="6842531"/>
            </a:xfrm>
            <a:prstGeom prst="rect">
              <a:avLst/>
            </a:prstGeom>
            <a:gradFill>
              <a:gsLst>
                <a:gs pos="0">
                  <a:schemeClr val="accent1">
                    <a:alpha val="46000"/>
                  </a:schemeClr>
                </a:gs>
                <a:gs pos="100000">
                  <a:schemeClr val="tx2">
                    <a:lumMod val="75000"/>
                    <a:lumOff val="25000"/>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38D3F3-C26E-BC20-A556-92357B29E0F4}"/>
                </a:ext>
              </a:extLst>
            </p:cNvPr>
            <p:cNvSpPr txBox="1"/>
            <p:nvPr/>
          </p:nvSpPr>
          <p:spPr>
            <a:xfrm>
              <a:off x="3048000" y="3105835"/>
              <a:ext cx="6096000" cy="646331"/>
            </a:xfrm>
            <a:prstGeom prst="rect">
              <a:avLst/>
            </a:prstGeom>
            <a:noFill/>
          </p:spPr>
          <p:txBody>
            <a:bodyPr wrap="square">
              <a:spAutoFit/>
            </a:bodyPr>
            <a:lstStyle/>
            <a:p>
              <a:pPr algn="ctr"/>
              <a:endParaRPr lang="en-US" sz="3600" b="1" dirty="0">
                <a:solidFill>
                  <a:schemeClr val="bg1"/>
                </a:solidFill>
                <a:latin typeface="Lora" pitchFamily="2" charset="0"/>
              </a:endParaRPr>
            </a:p>
          </p:txBody>
        </p:sp>
      </p:grpSp>
      <p:sp>
        <p:nvSpPr>
          <p:cNvPr id="5" name="TextBox 4">
            <a:extLst>
              <a:ext uri="{FF2B5EF4-FFF2-40B4-BE49-F238E27FC236}">
                <a16:creationId xmlns:a16="http://schemas.microsoft.com/office/drawing/2014/main" id="{230B2BAA-DEAB-6DEF-49B6-D1830B9C6115}"/>
              </a:ext>
            </a:extLst>
          </p:cNvPr>
          <p:cNvSpPr txBox="1"/>
          <p:nvPr/>
        </p:nvSpPr>
        <p:spPr>
          <a:xfrm>
            <a:off x="207337" y="1249417"/>
            <a:ext cx="11637334" cy="4247317"/>
          </a:xfrm>
          <a:prstGeom prst="rect">
            <a:avLst/>
          </a:prstGeom>
          <a:noFill/>
        </p:spPr>
        <p:txBody>
          <a:bodyPr wrap="square">
            <a:spAutoFit/>
          </a:bodyPr>
          <a:lstStyle/>
          <a:p>
            <a:pPr algn="l">
              <a:buFont typeface="+mj-lt"/>
              <a:buAutoNum type="arabicPeriod"/>
            </a:pPr>
            <a:r>
              <a:rPr lang="en-US" b="1" i="0" dirty="0">
                <a:solidFill>
                  <a:srgbClr val="ECECEC"/>
                </a:solidFill>
                <a:effectLst/>
                <a:latin typeface="Söhne"/>
              </a:rPr>
              <a:t>Importance of Stakeholder Engagement:</a:t>
            </a:r>
            <a:endParaRPr lang="en-US" b="0" i="0" dirty="0">
              <a:solidFill>
                <a:srgbClr val="ECECEC"/>
              </a:solidFill>
              <a:effectLst/>
              <a:latin typeface="Söhne"/>
            </a:endParaRPr>
          </a:p>
          <a:p>
            <a:pPr marL="742950" lvl="1" indent="-285750" algn="l">
              <a:buFont typeface="+mj-lt"/>
              <a:buAutoNum type="arabicPeriod"/>
            </a:pPr>
            <a:r>
              <a:rPr lang="en-US" b="0" i="0" dirty="0">
                <a:solidFill>
                  <a:srgbClr val="ECECEC"/>
                </a:solidFill>
                <a:effectLst/>
                <a:latin typeface="Söhne"/>
              </a:rPr>
              <a:t>Lesson: Actively involving stakeholders in scope definition and decision-making processes enhances project alignment and buy-in.</a:t>
            </a:r>
          </a:p>
          <a:p>
            <a:pPr marL="742950" lvl="1" indent="-285750" algn="l">
              <a:buFont typeface="+mj-lt"/>
              <a:buAutoNum type="arabicPeriod"/>
            </a:pPr>
            <a:r>
              <a:rPr lang="en-US" b="0" i="0" dirty="0">
                <a:solidFill>
                  <a:srgbClr val="ECECEC"/>
                </a:solidFill>
                <a:effectLst/>
                <a:latin typeface="Söhne"/>
              </a:rPr>
              <a:t>Application: Implement regular communication channels and feedback mechanisms to ensure ongoing stakeholder engagement throughout the project lifecycle.</a:t>
            </a:r>
          </a:p>
          <a:p>
            <a:pPr algn="l">
              <a:buFont typeface="+mj-lt"/>
              <a:buAutoNum type="arabicPeriod"/>
            </a:pPr>
            <a:r>
              <a:rPr lang="en-US" b="1" i="0" dirty="0">
                <a:solidFill>
                  <a:srgbClr val="ECECEC"/>
                </a:solidFill>
                <a:effectLst/>
                <a:latin typeface="Söhne"/>
              </a:rPr>
              <a:t>Effective Change Management Processes:</a:t>
            </a:r>
            <a:endParaRPr lang="en-US" b="0" i="0" dirty="0">
              <a:solidFill>
                <a:srgbClr val="ECECEC"/>
              </a:solidFill>
              <a:effectLst/>
              <a:latin typeface="Söhne"/>
            </a:endParaRPr>
          </a:p>
          <a:p>
            <a:pPr marL="742950" lvl="1" indent="-285750" algn="l">
              <a:buFont typeface="+mj-lt"/>
              <a:buAutoNum type="arabicPeriod"/>
            </a:pPr>
            <a:r>
              <a:rPr lang="en-US" b="0" i="0" dirty="0">
                <a:solidFill>
                  <a:srgbClr val="ECECEC"/>
                </a:solidFill>
                <a:effectLst/>
                <a:latin typeface="Söhne"/>
              </a:rPr>
              <a:t>Lesson: Establishing robust change control procedures enables timely identification, assessment, and mitigation of scope changes.</a:t>
            </a:r>
          </a:p>
          <a:p>
            <a:pPr marL="742950" lvl="1" indent="-285750" algn="l">
              <a:buFont typeface="+mj-lt"/>
              <a:buAutoNum type="arabicPeriod"/>
            </a:pPr>
            <a:r>
              <a:rPr lang="en-US" b="0" i="0" dirty="0">
                <a:solidFill>
                  <a:srgbClr val="ECECEC"/>
                </a:solidFill>
                <a:effectLst/>
                <a:latin typeface="Söhne"/>
              </a:rPr>
              <a:t>Application: Implement a formalized change management system with clear protocols for evaluating change requests and assessing their impact on project scope, schedule, and budget.</a:t>
            </a:r>
          </a:p>
          <a:p>
            <a:pPr algn="l">
              <a:buFont typeface="+mj-lt"/>
              <a:buAutoNum type="arabicPeriod"/>
            </a:pPr>
            <a:r>
              <a:rPr lang="en-US" b="1" i="0" dirty="0">
                <a:solidFill>
                  <a:srgbClr val="ECECEC"/>
                </a:solidFill>
                <a:effectLst/>
                <a:latin typeface="Söhne"/>
              </a:rPr>
              <a:t>Risk Identification and Mitigation:</a:t>
            </a:r>
            <a:endParaRPr lang="en-US" b="0" i="0" dirty="0">
              <a:solidFill>
                <a:srgbClr val="ECECEC"/>
              </a:solidFill>
              <a:effectLst/>
              <a:latin typeface="Söhne"/>
            </a:endParaRPr>
          </a:p>
          <a:p>
            <a:pPr marL="742950" lvl="1" indent="-285750" algn="l">
              <a:buFont typeface="+mj-lt"/>
              <a:buAutoNum type="arabicPeriod"/>
            </a:pPr>
            <a:r>
              <a:rPr lang="en-US" b="0" i="0" dirty="0">
                <a:solidFill>
                  <a:srgbClr val="ECECEC"/>
                </a:solidFill>
                <a:effectLst/>
                <a:latin typeface="Söhne"/>
              </a:rPr>
              <a:t>Lesson: Proactively identifying and addressing potential risks minimizes their impact on project scope and objectives.</a:t>
            </a:r>
          </a:p>
          <a:p>
            <a:pPr marL="742950" lvl="1" indent="-285750" algn="l">
              <a:buFont typeface="+mj-lt"/>
              <a:buAutoNum type="arabicPeriod"/>
            </a:pPr>
            <a:r>
              <a:rPr lang="en-US" b="0" i="0" dirty="0">
                <a:solidFill>
                  <a:srgbClr val="ECECEC"/>
                </a:solidFill>
                <a:effectLst/>
                <a:latin typeface="Söhne"/>
              </a:rPr>
              <a:t>Application: Conduct comprehensive risk assessments at project initiation and periodically throughout the project lifecycle, implementing risk mitigation strategies to mitigate threats and capitalize on opportunities.</a:t>
            </a:r>
          </a:p>
        </p:txBody>
      </p:sp>
    </p:spTree>
    <p:extLst>
      <p:ext uri="{BB962C8B-B14F-4D97-AF65-F5344CB8AC3E}">
        <p14:creationId xmlns:p14="http://schemas.microsoft.com/office/powerpoint/2010/main" val="2868888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B5AE9D-950F-F4C6-E74A-CB771731F7D1}"/>
              </a:ext>
            </a:extLst>
          </p:cNvPr>
          <p:cNvSpPr/>
          <p:nvPr/>
        </p:nvSpPr>
        <p:spPr>
          <a:xfrm>
            <a:off x="11373861" y="0"/>
            <a:ext cx="818139" cy="1862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62F28F-B97B-8F54-7365-35197EBA2B53}"/>
              </a:ext>
            </a:extLst>
          </p:cNvPr>
          <p:cNvSpPr/>
          <p:nvPr/>
        </p:nvSpPr>
        <p:spPr>
          <a:xfrm>
            <a:off x="0" y="4995863"/>
            <a:ext cx="818139" cy="1862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Theme Parks | Frequently Asked Questions | Walt Disney World® Official Site">
            <a:extLst>
              <a:ext uri="{FF2B5EF4-FFF2-40B4-BE49-F238E27FC236}">
                <a16:creationId xmlns:a16="http://schemas.microsoft.com/office/drawing/2014/main" id="{2916F6B7-AE24-3C26-5B34-BE720AC0B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5344" y="4077586"/>
            <a:ext cx="4157670" cy="274729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ich Disney Power Couple are You and Your Boo?">
            <a:extLst>
              <a:ext uri="{FF2B5EF4-FFF2-40B4-BE49-F238E27FC236}">
                <a16:creationId xmlns:a16="http://schemas.microsoft.com/office/drawing/2014/main" id="{0D94625F-8DD7-9047-941C-DE47AC430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37" y="33120"/>
            <a:ext cx="8602565" cy="57350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09AC51-1A4F-FEC7-0D13-5318DAFF7C59}"/>
              </a:ext>
            </a:extLst>
          </p:cNvPr>
          <p:cNvSpPr txBox="1"/>
          <p:nvPr/>
        </p:nvSpPr>
        <p:spPr>
          <a:xfrm>
            <a:off x="9181548" y="430619"/>
            <a:ext cx="2695905" cy="3416320"/>
          </a:xfrm>
          <a:prstGeom prst="rect">
            <a:avLst/>
          </a:prstGeom>
          <a:noFill/>
        </p:spPr>
        <p:txBody>
          <a:bodyPr wrap="square" rtlCol="0">
            <a:spAutoFit/>
          </a:bodyPr>
          <a:lstStyle/>
          <a:p>
            <a:pPr algn="just"/>
            <a:r>
              <a:rPr lang="en-US" sz="3600" dirty="0">
                <a:solidFill>
                  <a:schemeClr val="bg1"/>
                </a:solidFill>
              </a:rPr>
              <a:t>Mirror Mirror On the Wall, is open to questions for all</a:t>
            </a:r>
          </a:p>
        </p:txBody>
      </p:sp>
      <p:sp>
        <p:nvSpPr>
          <p:cNvPr id="8" name="TextBox 7">
            <a:extLst>
              <a:ext uri="{FF2B5EF4-FFF2-40B4-BE49-F238E27FC236}">
                <a16:creationId xmlns:a16="http://schemas.microsoft.com/office/drawing/2014/main" id="{C74C9AAA-2A4B-FF66-45CE-F565734AF2C9}"/>
              </a:ext>
            </a:extLst>
          </p:cNvPr>
          <p:cNvSpPr txBox="1"/>
          <p:nvPr/>
        </p:nvSpPr>
        <p:spPr>
          <a:xfrm>
            <a:off x="1063256" y="5895753"/>
            <a:ext cx="6342321" cy="830997"/>
          </a:xfrm>
          <a:prstGeom prst="rect">
            <a:avLst/>
          </a:prstGeom>
          <a:noFill/>
        </p:spPr>
        <p:txBody>
          <a:bodyPr wrap="square" rtlCol="0">
            <a:spAutoFit/>
          </a:bodyPr>
          <a:lstStyle/>
          <a:p>
            <a:pPr algn="ctr"/>
            <a:r>
              <a:rPr lang="en-US" sz="4800" dirty="0">
                <a:solidFill>
                  <a:schemeClr val="bg1"/>
                </a:solidFill>
              </a:rPr>
              <a:t>Thank You</a:t>
            </a:r>
          </a:p>
        </p:txBody>
      </p:sp>
    </p:spTree>
    <p:extLst>
      <p:ext uri="{BB962C8B-B14F-4D97-AF65-F5344CB8AC3E}">
        <p14:creationId xmlns:p14="http://schemas.microsoft.com/office/powerpoint/2010/main" val="185259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pic>
        <p:nvPicPr>
          <p:cNvPr id="17410" name="Picture 2" descr="Walt Disney World Resort - Simple English Wikipedia, the free encyclopedia">
            <a:extLst>
              <a:ext uri="{FF2B5EF4-FFF2-40B4-BE49-F238E27FC236}">
                <a16:creationId xmlns:a16="http://schemas.microsoft.com/office/drawing/2014/main" id="{C243AA78-932F-09ED-7E3C-6426DA86A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11" r="11066"/>
          <a:stretch/>
        </p:blipFill>
        <p:spPr bwMode="auto">
          <a:xfrm>
            <a:off x="8686800" y="2120900"/>
            <a:ext cx="3505200" cy="4737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E187D68-B34B-7426-F753-DA9E6BD4C9BE}"/>
              </a:ext>
            </a:extLst>
          </p:cNvPr>
          <p:cNvSpPr/>
          <p:nvPr/>
        </p:nvSpPr>
        <p:spPr>
          <a:xfrm>
            <a:off x="8686800" y="0"/>
            <a:ext cx="3505200" cy="191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F4AF71-F388-3279-12D0-F40EBE7C9C44}"/>
              </a:ext>
            </a:extLst>
          </p:cNvPr>
          <p:cNvSpPr txBox="1"/>
          <p:nvPr/>
        </p:nvSpPr>
        <p:spPr>
          <a:xfrm>
            <a:off x="8988425" y="297131"/>
            <a:ext cx="2901950" cy="1200329"/>
          </a:xfrm>
          <a:prstGeom prst="rect">
            <a:avLst/>
          </a:prstGeom>
          <a:noFill/>
        </p:spPr>
        <p:txBody>
          <a:bodyPr wrap="square" rtlCol="0">
            <a:spAutoFit/>
          </a:bodyPr>
          <a:lstStyle/>
          <a:p>
            <a:r>
              <a:rPr lang="en-US" sz="3600" b="1" dirty="0">
                <a:solidFill>
                  <a:schemeClr val="accent3"/>
                </a:solidFill>
                <a:latin typeface="Lora" pitchFamily="2" charset="0"/>
              </a:rPr>
              <a:t>EXECUTIVE</a:t>
            </a:r>
          </a:p>
          <a:p>
            <a:r>
              <a:rPr lang="en-US" sz="3600" b="1" dirty="0">
                <a:solidFill>
                  <a:schemeClr val="accent3"/>
                </a:solidFill>
                <a:latin typeface="Lora" pitchFamily="2" charset="0"/>
              </a:rPr>
              <a:t>SUMMARY</a:t>
            </a:r>
          </a:p>
        </p:txBody>
      </p:sp>
      <p:sp>
        <p:nvSpPr>
          <p:cNvPr id="6" name="TextBox 5">
            <a:extLst>
              <a:ext uri="{FF2B5EF4-FFF2-40B4-BE49-F238E27FC236}">
                <a16:creationId xmlns:a16="http://schemas.microsoft.com/office/drawing/2014/main" id="{E22590FA-4F78-930D-EFEA-DEF0A866B5FB}"/>
              </a:ext>
            </a:extLst>
          </p:cNvPr>
          <p:cNvSpPr txBox="1"/>
          <p:nvPr/>
        </p:nvSpPr>
        <p:spPr>
          <a:xfrm>
            <a:off x="1384299" y="1984149"/>
            <a:ext cx="6451601" cy="2957476"/>
          </a:xfrm>
          <a:prstGeom prst="rect">
            <a:avLst/>
          </a:prstGeom>
          <a:noFill/>
        </p:spPr>
        <p:txBody>
          <a:bodyPr wrap="square" rtlCol="0">
            <a:spAutoFit/>
          </a:bodyPr>
          <a:lstStyle/>
          <a:p>
            <a:pPr algn="just">
              <a:lnSpc>
                <a:spcPct val="150000"/>
              </a:lnSpc>
              <a:spcBef>
                <a:spcPts val="600"/>
              </a:spcBef>
            </a:pPr>
            <a:r>
              <a:rPr lang="en-US" b="0" i="0" dirty="0">
                <a:solidFill>
                  <a:srgbClr val="ECECEC"/>
                </a:solidFill>
                <a:effectLst/>
                <a:latin typeface="Söhne"/>
              </a:rPr>
              <a:t>Welcome to our presentation on the Disney Themed Wedding Department project at Disneyland. Through meticulous scope management, we've crafted a magical journey, leveraging tools and techniques to define our project scope, manage changes effectively, and present a clear Scope Statement. Join us as we navigate the enchanting world of weddings, offering insights and recommendations while embracing the spirit of Disney magic.</a:t>
            </a:r>
            <a:endParaRPr lang="en-US" dirty="0">
              <a:solidFill>
                <a:schemeClr val="bg1"/>
              </a:solidFill>
              <a:latin typeface="Lora" pitchFamily="2" charset="0"/>
            </a:endParaRPr>
          </a:p>
        </p:txBody>
      </p:sp>
      <p:sp>
        <p:nvSpPr>
          <p:cNvPr id="7" name="Rectangle 6">
            <a:extLst>
              <a:ext uri="{FF2B5EF4-FFF2-40B4-BE49-F238E27FC236}">
                <a16:creationId xmlns:a16="http://schemas.microsoft.com/office/drawing/2014/main" id="{8207F6F0-E0F2-008D-F30C-6CB3608EA674}"/>
              </a:ext>
            </a:extLst>
          </p:cNvPr>
          <p:cNvSpPr/>
          <p:nvPr/>
        </p:nvSpPr>
        <p:spPr>
          <a:xfrm>
            <a:off x="0" y="6172200"/>
            <a:ext cx="6604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555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 Awesome Sample Walt Disney World Wallpaper White Decoration Ideas  Classic Motive Adjustable Collection free walt disney">
            <a:extLst>
              <a:ext uri="{FF2B5EF4-FFF2-40B4-BE49-F238E27FC236}">
                <a16:creationId xmlns:a16="http://schemas.microsoft.com/office/drawing/2014/main" id="{572F63A3-4614-ECCC-6612-F9EAF5F1C1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A4BC6AF-A8B2-D607-2EED-3E3FE1558BD8}"/>
              </a:ext>
            </a:extLst>
          </p:cNvPr>
          <p:cNvSpPr/>
          <p:nvPr/>
        </p:nvSpPr>
        <p:spPr>
          <a:xfrm>
            <a:off x="-1524" y="7734"/>
            <a:ext cx="12192000" cy="6842531"/>
          </a:xfrm>
          <a:prstGeom prst="rect">
            <a:avLst/>
          </a:prstGeom>
          <a:gradFill flip="none" rotWithShape="1">
            <a:gsLst>
              <a:gs pos="0">
                <a:schemeClr val="accent1">
                  <a:alpha val="46000"/>
                </a:schemeClr>
              </a:gs>
              <a:gs pos="100000">
                <a:schemeClr val="accent1">
                  <a:alpha val="7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FC13296-CF38-DA72-FA7B-23458665E1B3}"/>
              </a:ext>
            </a:extLst>
          </p:cNvPr>
          <p:cNvSpPr txBox="1"/>
          <p:nvPr/>
        </p:nvSpPr>
        <p:spPr>
          <a:xfrm>
            <a:off x="0" y="832338"/>
            <a:ext cx="12192000" cy="707886"/>
          </a:xfrm>
          <a:prstGeom prst="rect">
            <a:avLst/>
          </a:prstGeom>
          <a:noFill/>
        </p:spPr>
        <p:txBody>
          <a:bodyPr wrap="square" rtlCol="0">
            <a:spAutoFit/>
          </a:bodyPr>
          <a:lstStyle/>
          <a:p>
            <a:pPr algn="ctr"/>
            <a:r>
              <a:rPr lang="en-US" sz="4000" b="1" dirty="0">
                <a:solidFill>
                  <a:schemeClr val="bg1"/>
                </a:solidFill>
                <a:latin typeface="Lora" pitchFamily="2" charset="0"/>
              </a:rPr>
              <a:t>Table Of Content</a:t>
            </a:r>
          </a:p>
        </p:txBody>
      </p:sp>
      <p:sp>
        <p:nvSpPr>
          <p:cNvPr id="3" name="TextBox 2">
            <a:extLst>
              <a:ext uri="{FF2B5EF4-FFF2-40B4-BE49-F238E27FC236}">
                <a16:creationId xmlns:a16="http://schemas.microsoft.com/office/drawing/2014/main" id="{15116F09-F799-92F0-BB34-3CA6B0A2AA52}"/>
              </a:ext>
            </a:extLst>
          </p:cNvPr>
          <p:cNvSpPr txBox="1"/>
          <p:nvPr/>
        </p:nvSpPr>
        <p:spPr>
          <a:xfrm>
            <a:off x="2025015" y="2503313"/>
            <a:ext cx="942887" cy="1015663"/>
          </a:xfrm>
          <a:prstGeom prst="rect">
            <a:avLst/>
          </a:prstGeom>
          <a:noFill/>
        </p:spPr>
        <p:txBody>
          <a:bodyPr wrap="none" rtlCol="0">
            <a:spAutoFit/>
          </a:bodyPr>
          <a:lstStyle/>
          <a:p>
            <a:r>
              <a:rPr lang="en-US" sz="6000" dirty="0">
                <a:solidFill>
                  <a:schemeClr val="bg1"/>
                </a:solidFill>
                <a:latin typeface="Lora" pitchFamily="2" charset="0"/>
              </a:rPr>
              <a:t>01</a:t>
            </a:r>
          </a:p>
        </p:txBody>
      </p:sp>
      <p:sp>
        <p:nvSpPr>
          <p:cNvPr id="4" name="TextBox 3">
            <a:extLst>
              <a:ext uri="{FF2B5EF4-FFF2-40B4-BE49-F238E27FC236}">
                <a16:creationId xmlns:a16="http://schemas.microsoft.com/office/drawing/2014/main" id="{B2F44160-408E-9FF9-EBE8-42B83656DDD5}"/>
              </a:ext>
            </a:extLst>
          </p:cNvPr>
          <p:cNvSpPr txBox="1"/>
          <p:nvPr/>
        </p:nvSpPr>
        <p:spPr>
          <a:xfrm>
            <a:off x="1371599" y="3483842"/>
            <a:ext cx="2680733" cy="400110"/>
          </a:xfrm>
          <a:prstGeom prst="rect">
            <a:avLst/>
          </a:prstGeom>
          <a:noFill/>
        </p:spPr>
        <p:txBody>
          <a:bodyPr wrap="square" rtlCol="0">
            <a:spAutoFit/>
          </a:bodyPr>
          <a:lstStyle/>
          <a:p>
            <a:r>
              <a:rPr lang="en-US" sz="2000" dirty="0">
                <a:solidFill>
                  <a:schemeClr val="bg1"/>
                </a:solidFill>
                <a:latin typeface="Lora" pitchFamily="2" charset="0"/>
              </a:rPr>
              <a:t>About Walt Disney</a:t>
            </a:r>
          </a:p>
        </p:txBody>
      </p:sp>
      <p:sp>
        <p:nvSpPr>
          <p:cNvPr id="6" name="TextBox 5">
            <a:extLst>
              <a:ext uri="{FF2B5EF4-FFF2-40B4-BE49-F238E27FC236}">
                <a16:creationId xmlns:a16="http://schemas.microsoft.com/office/drawing/2014/main" id="{5DDA2BB1-AE99-9CE3-915A-BCD56C4F907C}"/>
              </a:ext>
            </a:extLst>
          </p:cNvPr>
          <p:cNvSpPr txBox="1"/>
          <p:nvPr/>
        </p:nvSpPr>
        <p:spPr>
          <a:xfrm>
            <a:off x="5558034" y="2503313"/>
            <a:ext cx="1075937" cy="1015663"/>
          </a:xfrm>
          <a:prstGeom prst="rect">
            <a:avLst/>
          </a:prstGeom>
          <a:noFill/>
        </p:spPr>
        <p:txBody>
          <a:bodyPr wrap="none" rtlCol="0">
            <a:spAutoFit/>
          </a:bodyPr>
          <a:lstStyle/>
          <a:p>
            <a:pPr algn="ctr"/>
            <a:r>
              <a:rPr lang="en-US" sz="6000" dirty="0">
                <a:solidFill>
                  <a:schemeClr val="bg1"/>
                </a:solidFill>
                <a:latin typeface="Lora" pitchFamily="2" charset="0"/>
              </a:rPr>
              <a:t>02</a:t>
            </a:r>
          </a:p>
        </p:txBody>
      </p:sp>
      <p:sp>
        <p:nvSpPr>
          <p:cNvPr id="7" name="TextBox 6">
            <a:extLst>
              <a:ext uri="{FF2B5EF4-FFF2-40B4-BE49-F238E27FC236}">
                <a16:creationId xmlns:a16="http://schemas.microsoft.com/office/drawing/2014/main" id="{BCD4A52A-EE4D-A3B6-FD79-4232129C2569}"/>
              </a:ext>
            </a:extLst>
          </p:cNvPr>
          <p:cNvSpPr txBox="1"/>
          <p:nvPr/>
        </p:nvSpPr>
        <p:spPr>
          <a:xfrm>
            <a:off x="4540126" y="3483842"/>
            <a:ext cx="3111749" cy="400110"/>
          </a:xfrm>
          <a:prstGeom prst="rect">
            <a:avLst/>
          </a:prstGeom>
          <a:noFill/>
        </p:spPr>
        <p:txBody>
          <a:bodyPr wrap="square" rtlCol="0">
            <a:spAutoFit/>
          </a:bodyPr>
          <a:lstStyle/>
          <a:p>
            <a:pPr algn="ctr"/>
            <a:r>
              <a:rPr lang="en-US" sz="2000" dirty="0">
                <a:solidFill>
                  <a:schemeClr val="bg1"/>
                </a:solidFill>
                <a:latin typeface="Lora" pitchFamily="2" charset="0"/>
              </a:rPr>
              <a:t>Project Scope</a:t>
            </a:r>
          </a:p>
        </p:txBody>
      </p:sp>
      <p:sp>
        <p:nvSpPr>
          <p:cNvPr id="9" name="TextBox 8">
            <a:extLst>
              <a:ext uri="{FF2B5EF4-FFF2-40B4-BE49-F238E27FC236}">
                <a16:creationId xmlns:a16="http://schemas.microsoft.com/office/drawing/2014/main" id="{B0CEBC60-CF42-28CF-AFFE-F526937497DB}"/>
              </a:ext>
            </a:extLst>
          </p:cNvPr>
          <p:cNvSpPr txBox="1"/>
          <p:nvPr/>
        </p:nvSpPr>
        <p:spPr>
          <a:xfrm>
            <a:off x="9150361" y="2503313"/>
            <a:ext cx="1090363" cy="1015663"/>
          </a:xfrm>
          <a:prstGeom prst="rect">
            <a:avLst/>
          </a:prstGeom>
          <a:noFill/>
        </p:spPr>
        <p:txBody>
          <a:bodyPr wrap="none" rtlCol="0">
            <a:spAutoFit/>
          </a:bodyPr>
          <a:lstStyle/>
          <a:p>
            <a:r>
              <a:rPr lang="en-US" sz="6000" dirty="0">
                <a:solidFill>
                  <a:schemeClr val="bg1"/>
                </a:solidFill>
                <a:latin typeface="Lora" pitchFamily="2" charset="0"/>
              </a:rPr>
              <a:t>03</a:t>
            </a:r>
          </a:p>
        </p:txBody>
      </p:sp>
      <p:sp>
        <p:nvSpPr>
          <p:cNvPr id="10" name="TextBox 9">
            <a:extLst>
              <a:ext uri="{FF2B5EF4-FFF2-40B4-BE49-F238E27FC236}">
                <a16:creationId xmlns:a16="http://schemas.microsoft.com/office/drawing/2014/main" id="{A93E4475-A742-7BE8-6861-747A75A5C0BD}"/>
              </a:ext>
            </a:extLst>
          </p:cNvPr>
          <p:cNvSpPr txBox="1"/>
          <p:nvPr/>
        </p:nvSpPr>
        <p:spPr>
          <a:xfrm>
            <a:off x="8139668" y="3483842"/>
            <a:ext cx="3111749" cy="707886"/>
          </a:xfrm>
          <a:prstGeom prst="rect">
            <a:avLst/>
          </a:prstGeom>
          <a:noFill/>
        </p:spPr>
        <p:txBody>
          <a:bodyPr wrap="square" rtlCol="0">
            <a:spAutoFit/>
          </a:bodyPr>
          <a:lstStyle/>
          <a:p>
            <a:pPr algn="ctr"/>
            <a:r>
              <a:rPr lang="en-US" sz="2000" b="0" i="0" dirty="0">
                <a:solidFill>
                  <a:srgbClr val="ECECEC"/>
                </a:solidFill>
                <a:effectLst/>
                <a:latin typeface="Söhne"/>
              </a:rPr>
              <a:t>Work Breakdown Structure (WBS)</a:t>
            </a:r>
            <a:endParaRPr lang="en-US" sz="2000" dirty="0">
              <a:solidFill>
                <a:schemeClr val="bg1"/>
              </a:solidFill>
              <a:latin typeface="Lora" pitchFamily="2" charset="0"/>
            </a:endParaRPr>
          </a:p>
        </p:txBody>
      </p:sp>
      <p:sp>
        <p:nvSpPr>
          <p:cNvPr id="11" name="TextBox 10">
            <a:extLst>
              <a:ext uri="{FF2B5EF4-FFF2-40B4-BE49-F238E27FC236}">
                <a16:creationId xmlns:a16="http://schemas.microsoft.com/office/drawing/2014/main" id="{51E440C9-BDD7-5668-CEBB-F3E35428AFB4}"/>
              </a:ext>
            </a:extLst>
          </p:cNvPr>
          <p:cNvSpPr txBox="1"/>
          <p:nvPr/>
        </p:nvSpPr>
        <p:spPr>
          <a:xfrm>
            <a:off x="3610389" y="4561641"/>
            <a:ext cx="1371682" cy="1015663"/>
          </a:xfrm>
          <a:prstGeom prst="rect">
            <a:avLst/>
          </a:prstGeom>
          <a:noFill/>
        </p:spPr>
        <p:txBody>
          <a:bodyPr wrap="none" rtlCol="0">
            <a:spAutoFit/>
          </a:bodyPr>
          <a:lstStyle/>
          <a:p>
            <a:r>
              <a:rPr lang="en-US" sz="6000" dirty="0">
                <a:solidFill>
                  <a:schemeClr val="bg1"/>
                </a:solidFill>
                <a:latin typeface="Lora" pitchFamily="2" charset="0"/>
              </a:rPr>
              <a:t>04</a:t>
            </a:r>
          </a:p>
        </p:txBody>
      </p:sp>
      <p:sp>
        <p:nvSpPr>
          <p:cNvPr id="12" name="TextBox 11">
            <a:extLst>
              <a:ext uri="{FF2B5EF4-FFF2-40B4-BE49-F238E27FC236}">
                <a16:creationId xmlns:a16="http://schemas.microsoft.com/office/drawing/2014/main" id="{31969F5C-7CF3-8E9F-C7F3-BCFB6EBC07BA}"/>
              </a:ext>
            </a:extLst>
          </p:cNvPr>
          <p:cNvSpPr txBox="1"/>
          <p:nvPr/>
        </p:nvSpPr>
        <p:spPr>
          <a:xfrm>
            <a:off x="2740355" y="5542170"/>
            <a:ext cx="3111750" cy="400110"/>
          </a:xfrm>
          <a:prstGeom prst="rect">
            <a:avLst/>
          </a:prstGeom>
          <a:noFill/>
        </p:spPr>
        <p:txBody>
          <a:bodyPr wrap="none" rtlCol="0">
            <a:spAutoFit/>
          </a:bodyPr>
          <a:lstStyle/>
          <a:p>
            <a:r>
              <a:rPr lang="en-US" sz="2000" b="0" i="0" dirty="0">
                <a:solidFill>
                  <a:srgbClr val="ECECEC"/>
                </a:solidFill>
                <a:effectLst/>
                <a:latin typeface="Söhne"/>
              </a:rPr>
              <a:t>Scope Change Management</a:t>
            </a:r>
            <a:endParaRPr lang="en-US" sz="2000" dirty="0">
              <a:solidFill>
                <a:schemeClr val="bg1"/>
              </a:solidFill>
              <a:latin typeface="Lora" pitchFamily="2" charset="0"/>
            </a:endParaRPr>
          </a:p>
        </p:txBody>
      </p:sp>
      <p:sp>
        <p:nvSpPr>
          <p:cNvPr id="13" name="TextBox 12">
            <a:extLst>
              <a:ext uri="{FF2B5EF4-FFF2-40B4-BE49-F238E27FC236}">
                <a16:creationId xmlns:a16="http://schemas.microsoft.com/office/drawing/2014/main" id="{73D540EF-533A-AC6A-C58A-9CBB5ED0271D}"/>
              </a:ext>
            </a:extLst>
          </p:cNvPr>
          <p:cNvSpPr txBox="1"/>
          <p:nvPr/>
        </p:nvSpPr>
        <p:spPr>
          <a:xfrm>
            <a:off x="7354597" y="4561641"/>
            <a:ext cx="1082348" cy="1015663"/>
          </a:xfrm>
          <a:prstGeom prst="rect">
            <a:avLst/>
          </a:prstGeom>
          <a:noFill/>
        </p:spPr>
        <p:txBody>
          <a:bodyPr wrap="none" rtlCol="0">
            <a:spAutoFit/>
          </a:bodyPr>
          <a:lstStyle/>
          <a:p>
            <a:r>
              <a:rPr lang="en-US" sz="6000" dirty="0">
                <a:solidFill>
                  <a:schemeClr val="bg1"/>
                </a:solidFill>
                <a:latin typeface="Lora" pitchFamily="2" charset="0"/>
              </a:rPr>
              <a:t>05</a:t>
            </a:r>
          </a:p>
        </p:txBody>
      </p:sp>
      <p:sp>
        <p:nvSpPr>
          <p:cNvPr id="14" name="TextBox 13">
            <a:extLst>
              <a:ext uri="{FF2B5EF4-FFF2-40B4-BE49-F238E27FC236}">
                <a16:creationId xmlns:a16="http://schemas.microsoft.com/office/drawing/2014/main" id="{24DDD8D3-7ACD-6B55-F667-A76A95D1BA07}"/>
              </a:ext>
            </a:extLst>
          </p:cNvPr>
          <p:cNvSpPr txBox="1"/>
          <p:nvPr/>
        </p:nvSpPr>
        <p:spPr>
          <a:xfrm>
            <a:off x="6863315" y="5542170"/>
            <a:ext cx="2025504" cy="400110"/>
          </a:xfrm>
          <a:prstGeom prst="rect">
            <a:avLst/>
          </a:prstGeom>
          <a:noFill/>
        </p:spPr>
        <p:txBody>
          <a:bodyPr wrap="square" rtlCol="0">
            <a:spAutoFit/>
          </a:bodyPr>
          <a:lstStyle/>
          <a:p>
            <a:r>
              <a:rPr lang="en-US" sz="2000" b="0" i="0" dirty="0">
                <a:solidFill>
                  <a:srgbClr val="ECECEC"/>
                </a:solidFill>
                <a:effectLst/>
                <a:latin typeface="Söhne"/>
              </a:rPr>
              <a:t>Scope Statement</a:t>
            </a:r>
            <a:endParaRPr lang="en-US" sz="2000" dirty="0">
              <a:solidFill>
                <a:schemeClr val="bg1"/>
              </a:solidFill>
              <a:latin typeface="Lora" pitchFamily="2" charset="0"/>
            </a:endParaRPr>
          </a:p>
        </p:txBody>
      </p:sp>
    </p:spTree>
    <p:extLst>
      <p:ext uri="{BB962C8B-B14F-4D97-AF65-F5344CB8AC3E}">
        <p14:creationId xmlns:p14="http://schemas.microsoft.com/office/powerpoint/2010/main" val="2366763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2BF47-2141-030B-A032-CC19ABB96BE9}"/>
            </a:ext>
          </a:extLst>
        </p:cNvPr>
        <p:cNvGrpSpPr/>
        <p:nvPr/>
      </p:nvGrpSpPr>
      <p:grpSpPr>
        <a:xfrm>
          <a:off x="0" y="0"/>
          <a:ext cx="0" cy="0"/>
          <a:chOff x="0" y="0"/>
          <a:chExt cx="0" cy="0"/>
        </a:xfrm>
      </p:grpSpPr>
      <p:pic>
        <p:nvPicPr>
          <p:cNvPr id="2050" name="Picture 2" descr="… Awesome Sample Walt Disney World Wallpaper White Decoration Ideas  Classic Motive Adjustable Collection free walt disney">
            <a:extLst>
              <a:ext uri="{FF2B5EF4-FFF2-40B4-BE49-F238E27FC236}">
                <a16:creationId xmlns:a16="http://schemas.microsoft.com/office/drawing/2014/main" id="{22585920-CA9F-28B4-B9CB-6BF4CDDD4C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D90A749-B0BC-5A34-C58A-C14BC46B8C1D}"/>
              </a:ext>
            </a:extLst>
          </p:cNvPr>
          <p:cNvSpPr/>
          <p:nvPr/>
        </p:nvSpPr>
        <p:spPr>
          <a:xfrm>
            <a:off x="-1524" y="7734"/>
            <a:ext cx="12192000" cy="6842531"/>
          </a:xfrm>
          <a:prstGeom prst="rect">
            <a:avLst/>
          </a:prstGeom>
          <a:solidFill>
            <a:srgbClr val="FDEAD8">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4C6CAC9-633A-BA15-C949-8F32EBA0E91E}"/>
              </a:ext>
            </a:extLst>
          </p:cNvPr>
          <p:cNvSpPr txBox="1"/>
          <p:nvPr/>
        </p:nvSpPr>
        <p:spPr>
          <a:xfrm>
            <a:off x="0" y="832338"/>
            <a:ext cx="12192000" cy="707886"/>
          </a:xfrm>
          <a:prstGeom prst="rect">
            <a:avLst/>
          </a:prstGeom>
          <a:noFill/>
        </p:spPr>
        <p:txBody>
          <a:bodyPr wrap="square" rtlCol="0">
            <a:spAutoFit/>
          </a:bodyPr>
          <a:lstStyle/>
          <a:p>
            <a:pPr algn="ctr"/>
            <a:r>
              <a:rPr lang="en-US" sz="4000" dirty="0">
                <a:ln w="0"/>
                <a:effectLst>
                  <a:outerShdw blurRad="38100" dist="19050" dir="2700000" algn="tl" rotWithShape="0">
                    <a:schemeClr val="dk1">
                      <a:alpha val="40000"/>
                    </a:schemeClr>
                  </a:outerShdw>
                </a:effectLst>
                <a:latin typeface="Lora" pitchFamily="2" charset="0"/>
              </a:rPr>
              <a:t>Table Of Content</a:t>
            </a:r>
          </a:p>
        </p:txBody>
      </p:sp>
      <p:sp>
        <p:nvSpPr>
          <p:cNvPr id="3" name="TextBox 2">
            <a:extLst>
              <a:ext uri="{FF2B5EF4-FFF2-40B4-BE49-F238E27FC236}">
                <a16:creationId xmlns:a16="http://schemas.microsoft.com/office/drawing/2014/main" id="{4FE5D11A-A53B-DD04-46FD-E6EE9BCB2D72}"/>
              </a:ext>
            </a:extLst>
          </p:cNvPr>
          <p:cNvSpPr txBox="1"/>
          <p:nvPr/>
        </p:nvSpPr>
        <p:spPr>
          <a:xfrm>
            <a:off x="2025015" y="2503313"/>
            <a:ext cx="1106393" cy="1015663"/>
          </a:xfrm>
          <a:prstGeom prst="rect">
            <a:avLst/>
          </a:prstGeom>
          <a:noFill/>
        </p:spPr>
        <p:txBody>
          <a:bodyPr wrap="none" rtlCol="0">
            <a:spAutoFit/>
          </a:bodyPr>
          <a:lstStyle/>
          <a:p>
            <a:r>
              <a:rPr lang="en-US" sz="6000" dirty="0">
                <a:ln w="0"/>
                <a:effectLst>
                  <a:outerShdw blurRad="38100" dist="19050" dir="2700000" algn="tl" rotWithShape="0">
                    <a:schemeClr val="dk1">
                      <a:alpha val="40000"/>
                    </a:schemeClr>
                  </a:outerShdw>
                </a:effectLst>
                <a:latin typeface="Lora" pitchFamily="2" charset="0"/>
              </a:rPr>
              <a:t>06</a:t>
            </a:r>
          </a:p>
        </p:txBody>
      </p:sp>
      <p:sp>
        <p:nvSpPr>
          <p:cNvPr id="4" name="TextBox 3">
            <a:extLst>
              <a:ext uri="{FF2B5EF4-FFF2-40B4-BE49-F238E27FC236}">
                <a16:creationId xmlns:a16="http://schemas.microsoft.com/office/drawing/2014/main" id="{21278A0C-2E21-F4C0-214B-FC303A5FEEEE}"/>
              </a:ext>
            </a:extLst>
          </p:cNvPr>
          <p:cNvSpPr txBox="1"/>
          <p:nvPr/>
        </p:nvSpPr>
        <p:spPr>
          <a:xfrm>
            <a:off x="1573619" y="3483842"/>
            <a:ext cx="2478713" cy="400110"/>
          </a:xfrm>
          <a:prstGeom prst="rect">
            <a:avLst/>
          </a:prstGeom>
          <a:noFill/>
        </p:spPr>
        <p:txBody>
          <a:bodyPr wrap="square" rtlCol="0">
            <a:spAutoFit/>
          </a:bodyPr>
          <a:lstStyle/>
          <a:p>
            <a:r>
              <a:rPr lang="en-US" sz="2000" dirty="0">
                <a:ln w="0"/>
                <a:effectLst>
                  <a:outerShdw blurRad="38100" dist="19050" dir="2700000" algn="tl" rotWithShape="0">
                    <a:schemeClr val="dk1">
                      <a:alpha val="40000"/>
                    </a:schemeClr>
                  </a:outerShdw>
                </a:effectLst>
                <a:latin typeface="Lora" pitchFamily="2" charset="0"/>
              </a:rPr>
              <a:t>Scope </a:t>
            </a:r>
            <a:r>
              <a:rPr lang="en-US" sz="2000" dirty="0" err="1">
                <a:ln w="0"/>
                <a:effectLst>
                  <a:outerShdw blurRad="38100" dist="19050" dir="2700000" algn="tl" rotWithShape="0">
                    <a:schemeClr val="dk1">
                      <a:alpha val="40000"/>
                    </a:schemeClr>
                  </a:outerShdw>
                </a:effectLst>
                <a:latin typeface="Lora" pitchFamily="2" charset="0"/>
              </a:rPr>
              <a:t>TradeOff</a:t>
            </a:r>
            <a:endParaRPr lang="en-US" sz="2000" dirty="0">
              <a:ln w="0"/>
              <a:effectLst>
                <a:outerShdw blurRad="38100" dist="19050" dir="2700000" algn="tl" rotWithShape="0">
                  <a:schemeClr val="dk1">
                    <a:alpha val="40000"/>
                  </a:schemeClr>
                </a:outerShdw>
              </a:effectLst>
              <a:latin typeface="Lora" pitchFamily="2" charset="0"/>
            </a:endParaRPr>
          </a:p>
        </p:txBody>
      </p:sp>
      <p:sp>
        <p:nvSpPr>
          <p:cNvPr id="6" name="TextBox 5">
            <a:extLst>
              <a:ext uri="{FF2B5EF4-FFF2-40B4-BE49-F238E27FC236}">
                <a16:creationId xmlns:a16="http://schemas.microsoft.com/office/drawing/2014/main" id="{FC19BE64-0BBE-604E-A236-6A65CB581BBD}"/>
              </a:ext>
            </a:extLst>
          </p:cNvPr>
          <p:cNvSpPr txBox="1"/>
          <p:nvPr/>
        </p:nvSpPr>
        <p:spPr>
          <a:xfrm>
            <a:off x="5587690" y="2503313"/>
            <a:ext cx="1016625" cy="1015663"/>
          </a:xfrm>
          <a:prstGeom prst="rect">
            <a:avLst/>
          </a:prstGeom>
          <a:noFill/>
        </p:spPr>
        <p:txBody>
          <a:bodyPr wrap="none" rtlCol="0">
            <a:spAutoFit/>
          </a:bodyPr>
          <a:lstStyle/>
          <a:p>
            <a:pPr algn="ctr"/>
            <a:r>
              <a:rPr lang="en-US" sz="6000" dirty="0">
                <a:ln w="0"/>
                <a:effectLst>
                  <a:outerShdw blurRad="38100" dist="19050" dir="2700000" algn="tl" rotWithShape="0">
                    <a:schemeClr val="dk1">
                      <a:alpha val="40000"/>
                    </a:schemeClr>
                  </a:outerShdw>
                </a:effectLst>
                <a:latin typeface="Lora" pitchFamily="2" charset="0"/>
              </a:rPr>
              <a:t>07</a:t>
            </a:r>
          </a:p>
        </p:txBody>
      </p:sp>
      <p:sp>
        <p:nvSpPr>
          <p:cNvPr id="7" name="TextBox 6">
            <a:extLst>
              <a:ext uri="{FF2B5EF4-FFF2-40B4-BE49-F238E27FC236}">
                <a16:creationId xmlns:a16="http://schemas.microsoft.com/office/drawing/2014/main" id="{52F713D3-3C40-D3BA-2A8A-C890AAFDDE11}"/>
              </a:ext>
            </a:extLst>
          </p:cNvPr>
          <p:cNvSpPr txBox="1"/>
          <p:nvPr/>
        </p:nvSpPr>
        <p:spPr>
          <a:xfrm>
            <a:off x="4540126" y="3483842"/>
            <a:ext cx="3111749" cy="400110"/>
          </a:xfrm>
          <a:prstGeom prst="rect">
            <a:avLst/>
          </a:prstGeom>
          <a:noFill/>
        </p:spPr>
        <p:txBody>
          <a:bodyPr wrap="square" rtlCol="0">
            <a:spAutoFit/>
          </a:bodyPr>
          <a:lstStyle/>
          <a:p>
            <a:pPr algn="ctr"/>
            <a:r>
              <a:rPr lang="en-US" sz="2000" dirty="0">
                <a:ln w="0"/>
                <a:effectLst>
                  <a:outerShdw blurRad="38100" dist="19050" dir="2700000" algn="tl" rotWithShape="0">
                    <a:schemeClr val="dk1">
                      <a:alpha val="40000"/>
                    </a:schemeClr>
                  </a:outerShdw>
                </a:effectLst>
                <a:latin typeface="Lora" pitchFamily="2" charset="0"/>
              </a:rPr>
              <a:t>Lessons Learned</a:t>
            </a:r>
          </a:p>
        </p:txBody>
      </p:sp>
      <p:sp>
        <p:nvSpPr>
          <p:cNvPr id="9" name="TextBox 8">
            <a:extLst>
              <a:ext uri="{FF2B5EF4-FFF2-40B4-BE49-F238E27FC236}">
                <a16:creationId xmlns:a16="http://schemas.microsoft.com/office/drawing/2014/main" id="{7F9211FA-2569-022F-4F11-A84493FA4B7A}"/>
              </a:ext>
            </a:extLst>
          </p:cNvPr>
          <p:cNvSpPr txBox="1"/>
          <p:nvPr/>
        </p:nvSpPr>
        <p:spPr>
          <a:xfrm>
            <a:off x="9150361" y="2503313"/>
            <a:ext cx="1095172" cy="1015663"/>
          </a:xfrm>
          <a:prstGeom prst="rect">
            <a:avLst/>
          </a:prstGeom>
          <a:noFill/>
        </p:spPr>
        <p:txBody>
          <a:bodyPr wrap="none" rtlCol="0">
            <a:spAutoFit/>
          </a:bodyPr>
          <a:lstStyle/>
          <a:p>
            <a:r>
              <a:rPr lang="en-US" sz="6000" dirty="0">
                <a:ln w="0"/>
                <a:effectLst>
                  <a:outerShdw blurRad="38100" dist="19050" dir="2700000" algn="tl" rotWithShape="0">
                    <a:schemeClr val="dk1">
                      <a:alpha val="40000"/>
                    </a:schemeClr>
                  </a:outerShdw>
                </a:effectLst>
                <a:latin typeface="Lora" pitchFamily="2" charset="0"/>
              </a:rPr>
              <a:t>08</a:t>
            </a:r>
          </a:p>
        </p:txBody>
      </p:sp>
      <p:sp>
        <p:nvSpPr>
          <p:cNvPr id="10" name="TextBox 9">
            <a:extLst>
              <a:ext uri="{FF2B5EF4-FFF2-40B4-BE49-F238E27FC236}">
                <a16:creationId xmlns:a16="http://schemas.microsoft.com/office/drawing/2014/main" id="{0FF40444-7764-264A-057C-77C81A82BA01}"/>
              </a:ext>
            </a:extLst>
          </p:cNvPr>
          <p:cNvSpPr txBox="1"/>
          <p:nvPr/>
        </p:nvSpPr>
        <p:spPr>
          <a:xfrm>
            <a:off x="8139668" y="3483842"/>
            <a:ext cx="3111749" cy="400110"/>
          </a:xfrm>
          <a:prstGeom prst="rect">
            <a:avLst/>
          </a:prstGeom>
          <a:noFill/>
        </p:spPr>
        <p:txBody>
          <a:bodyPr wrap="square" rtlCol="0">
            <a:spAutoFit/>
          </a:bodyPr>
          <a:lstStyle/>
          <a:p>
            <a:pPr algn="ctr"/>
            <a:r>
              <a:rPr lang="en-US" sz="2000" dirty="0">
                <a:ln w="0"/>
                <a:effectLst>
                  <a:outerShdw blurRad="38100" dist="19050" dir="2700000" algn="tl" rotWithShape="0">
                    <a:schemeClr val="dk1">
                      <a:alpha val="40000"/>
                    </a:schemeClr>
                  </a:outerShdw>
                </a:effectLst>
                <a:latin typeface="Lora" pitchFamily="2" charset="0"/>
              </a:rPr>
              <a:t>Ask Questions</a:t>
            </a:r>
          </a:p>
        </p:txBody>
      </p:sp>
    </p:spTree>
    <p:extLst>
      <p:ext uri="{BB962C8B-B14F-4D97-AF65-F5344CB8AC3E}">
        <p14:creationId xmlns:p14="http://schemas.microsoft.com/office/powerpoint/2010/main" val="363019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AAA71B-5338-6161-B148-0AD2DC04BC51}"/>
              </a:ext>
            </a:extLst>
          </p:cNvPr>
          <p:cNvSpPr txBox="1"/>
          <p:nvPr/>
        </p:nvSpPr>
        <p:spPr>
          <a:xfrm>
            <a:off x="3175000" y="895864"/>
            <a:ext cx="5842001" cy="707886"/>
          </a:xfrm>
          <a:prstGeom prst="rect">
            <a:avLst/>
          </a:prstGeom>
          <a:noFill/>
        </p:spPr>
        <p:txBody>
          <a:bodyPr wrap="square" rtlCol="0">
            <a:spAutoFit/>
          </a:bodyPr>
          <a:lstStyle/>
          <a:p>
            <a:pPr algn="ctr"/>
            <a:r>
              <a:rPr lang="en-US" sz="4000" b="1" dirty="0">
                <a:solidFill>
                  <a:schemeClr val="bg1"/>
                </a:solidFill>
                <a:latin typeface="Lora" pitchFamily="2" charset="0"/>
              </a:rPr>
              <a:t>Disney Owners</a:t>
            </a:r>
          </a:p>
        </p:txBody>
      </p:sp>
      <p:sp>
        <p:nvSpPr>
          <p:cNvPr id="8" name="TextBox 7">
            <a:extLst>
              <a:ext uri="{FF2B5EF4-FFF2-40B4-BE49-F238E27FC236}">
                <a16:creationId xmlns:a16="http://schemas.microsoft.com/office/drawing/2014/main" id="{D66CD0C6-A7F7-DBA2-F762-F2B95AD17D12}"/>
              </a:ext>
            </a:extLst>
          </p:cNvPr>
          <p:cNvSpPr txBox="1"/>
          <p:nvPr/>
        </p:nvSpPr>
        <p:spPr>
          <a:xfrm>
            <a:off x="1306286" y="2235200"/>
            <a:ext cx="4963886" cy="3659143"/>
          </a:xfrm>
          <a:prstGeom prst="rect">
            <a:avLst/>
          </a:prstGeom>
          <a:noFill/>
        </p:spPr>
        <p:txBody>
          <a:bodyPr wrap="square" rtlCol="0">
            <a:spAutoFit/>
          </a:bodyPr>
          <a:lstStyle/>
          <a:p>
            <a:pPr>
              <a:lnSpc>
                <a:spcPct val="150000"/>
              </a:lnSpc>
              <a:spcBef>
                <a:spcPts val="600"/>
              </a:spcBef>
            </a:pPr>
            <a:r>
              <a:rPr lang="en-US" sz="2000" dirty="0">
                <a:solidFill>
                  <a:schemeClr val="bg1"/>
                </a:solidFill>
                <a:latin typeface="Lora" pitchFamily="2" charset="0"/>
              </a:rPr>
              <a:t>There are Disney Theme Parks in these Locations:</a:t>
            </a:r>
          </a:p>
          <a:p>
            <a:pPr marL="342900" indent="-342900">
              <a:lnSpc>
                <a:spcPct val="150000"/>
              </a:lnSpc>
              <a:spcBef>
                <a:spcPts val="600"/>
              </a:spcBef>
              <a:buFont typeface="Arial" panose="020B0604020202020204" pitchFamily="34" charset="0"/>
              <a:buChar char="•"/>
            </a:pPr>
            <a:r>
              <a:rPr lang="en-US" sz="2000" dirty="0">
                <a:solidFill>
                  <a:schemeClr val="bg1"/>
                </a:solidFill>
                <a:latin typeface="Lora" pitchFamily="2" charset="0"/>
              </a:rPr>
              <a:t>Anaheim, California</a:t>
            </a:r>
          </a:p>
          <a:p>
            <a:pPr marL="342900" indent="-342900">
              <a:lnSpc>
                <a:spcPct val="150000"/>
              </a:lnSpc>
              <a:spcBef>
                <a:spcPts val="600"/>
              </a:spcBef>
              <a:buFont typeface="Arial" panose="020B0604020202020204" pitchFamily="34" charset="0"/>
              <a:buChar char="•"/>
            </a:pPr>
            <a:r>
              <a:rPr lang="en-US" sz="2000" dirty="0">
                <a:solidFill>
                  <a:schemeClr val="bg1"/>
                </a:solidFill>
                <a:latin typeface="Lora" pitchFamily="2" charset="0"/>
              </a:rPr>
              <a:t>Orlando, Florida</a:t>
            </a:r>
          </a:p>
          <a:p>
            <a:pPr marL="342900" indent="-342900">
              <a:lnSpc>
                <a:spcPct val="150000"/>
              </a:lnSpc>
              <a:spcBef>
                <a:spcPts val="600"/>
              </a:spcBef>
              <a:buFont typeface="Arial" panose="020B0604020202020204" pitchFamily="34" charset="0"/>
              <a:buChar char="•"/>
            </a:pPr>
            <a:r>
              <a:rPr lang="en-US" sz="2000" dirty="0">
                <a:solidFill>
                  <a:schemeClr val="bg1"/>
                </a:solidFill>
                <a:latin typeface="Lora" pitchFamily="2" charset="0"/>
              </a:rPr>
              <a:t>Tokyo, Japan</a:t>
            </a:r>
          </a:p>
          <a:p>
            <a:pPr marL="342900" indent="-342900">
              <a:lnSpc>
                <a:spcPct val="150000"/>
              </a:lnSpc>
              <a:spcBef>
                <a:spcPts val="600"/>
              </a:spcBef>
              <a:buFont typeface="Arial" panose="020B0604020202020204" pitchFamily="34" charset="0"/>
              <a:buChar char="•"/>
            </a:pPr>
            <a:r>
              <a:rPr lang="en-US" sz="2000" dirty="0">
                <a:solidFill>
                  <a:schemeClr val="bg1"/>
                </a:solidFill>
                <a:latin typeface="Lora" pitchFamily="2" charset="0"/>
              </a:rPr>
              <a:t>Paris, France</a:t>
            </a:r>
          </a:p>
          <a:p>
            <a:pPr marL="342900" indent="-342900">
              <a:lnSpc>
                <a:spcPct val="150000"/>
              </a:lnSpc>
              <a:spcBef>
                <a:spcPts val="600"/>
              </a:spcBef>
              <a:buFont typeface="Arial" panose="020B0604020202020204" pitchFamily="34" charset="0"/>
              <a:buChar char="•"/>
            </a:pPr>
            <a:r>
              <a:rPr lang="en-US" sz="2000" dirty="0">
                <a:solidFill>
                  <a:schemeClr val="bg1"/>
                </a:solidFill>
                <a:latin typeface="Lora" pitchFamily="2" charset="0"/>
              </a:rPr>
              <a:t>Hong Kong</a:t>
            </a:r>
          </a:p>
        </p:txBody>
      </p:sp>
      <p:grpSp>
        <p:nvGrpSpPr>
          <p:cNvPr id="10" name="Group 9">
            <a:extLst>
              <a:ext uri="{FF2B5EF4-FFF2-40B4-BE49-F238E27FC236}">
                <a16:creationId xmlns:a16="http://schemas.microsoft.com/office/drawing/2014/main" id="{5FC51FBF-078E-EDFE-5AA2-00628FC4F770}"/>
              </a:ext>
            </a:extLst>
          </p:cNvPr>
          <p:cNvGrpSpPr/>
          <p:nvPr/>
        </p:nvGrpSpPr>
        <p:grpSpPr>
          <a:xfrm>
            <a:off x="7112005" y="2007410"/>
            <a:ext cx="4180108" cy="4453112"/>
            <a:chOff x="5317674" y="1128253"/>
            <a:chExt cx="4818738" cy="5133456"/>
          </a:xfrm>
        </p:grpSpPr>
        <p:pic>
          <p:nvPicPr>
            <p:cNvPr id="24578" name="Picture 2" descr="Disney - Leadership, History, Corporate Social Responsibility">
              <a:extLst>
                <a:ext uri="{FF2B5EF4-FFF2-40B4-BE49-F238E27FC236}">
                  <a16:creationId xmlns:a16="http://schemas.microsoft.com/office/drawing/2014/main" id="{EBA7D682-8AE2-7BC0-DA68-E217240B25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134"/>
            <a:stretch/>
          </p:blipFill>
          <p:spPr bwMode="auto">
            <a:xfrm>
              <a:off x="5317674" y="3698913"/>
              <a:ext cx="2409369" cy="25627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isney - Leadership, History, Corporate Social Responsibility">
              <a:extLst>
                <a:ext uri="{FF2B5EF4-FFF2-40B4-BE49-F238E27FC236}">
                  <a16:creationId xmlns:a16="http://schemas.microsoft.com/office/drawing/2014/main" id="{A2A1296D-6109-5FBE-81C8-D9FF7E3426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88" t="4252" b="1904"/>
            <a:stretch/>
          </p:blipFill>
          <p:spPr bwMode="auto">
            <a:xfrm>
              <a:off x="7727043" y="1128253"/>
              <a:ext cx="2409369" cy="256279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42D74BD4-7DFF-3F29-9CAA-DC576405EFF1}"/>
              </a:ext>
            </a:extLst>
          </p:cNvPr>
          <p:cNvSpPr/>
          <p:nvPr/>
        </p:nvSpPr>
        <p:spPr>
          <a:xfrm>
            <a:off x="11633200" y="-35205"/>
            <a:ext cx="558800" cy="1862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416DF1-FE8E-B2E7-C1C2-FB9AB1C1BEFC}"/>
              </a:ext>
            </a:extLst>
          </p:cNvPr>
          <p:cNvSpPr/>
          <p:nvPr/>
        </p:nvSpPr>
        <p:spPr>
          <a:xfrm>
            <a:off x="0" y="4995863"/>
            <a:ext cx="558800" cy="1862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C2A157E-73CA-5DBC-1D51-6CB6DC505785}"/>
              </a:ext>
            </a:extLst>
          </p:cNvPr>
          <p:cNvSpPr txBox="1"/>
          <p:nvPr/>
        </p:nvSpPr>
        <p:spPr>
          <a:xfrm>
            <a:off x="7112005" y="2007410"/>
            <a:ext cx="2090054" cy="2308324"/>
          </a:xfrm>
          <a:prstGeom prst="rect">
            <a:avLst/>
          </a:prstGeom>
          <a:noFill/>
        </p:spPr>
        <p:txBody>
          <a:bodyPr wrap="square" rtlCol="0">
            <a:spAutoFit/>
          </a:bodyPr>
          <a:lstStyle/>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oogle Sans"/>
              </a:rPr>
              <a:t>T</a:t>
            </a:r>
            <a:r>
              <a:rPr lang="en-US" sz="3600" i="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oogle Sans"/>
              </a:rPr>
              <a:t>he Vanguard Group, Inc. </a:t>
            </a:r>
            <a:endPar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TextBox 3">
            <a:extLst>
              <a:ext uri="{FF2B5EF4-FFF2-40B4-BE49-F238E27FC236}">
                <a16:creationId xmlns:a16="http://schemas.microsoft.com/office/drawing/2014/main" id="{D37A9FB9-32BF-2CC3-6B36-ED55D97089AA}"/>
              </a:ext>
            </a:extLst>
          </p:cNvPr>
          <p:cNvSpPr txBox="1"/>
          <p:nvPr/>
        </p:nvSpPr>
        <p:spPr>
          <a:xfrm>
            <a:off x="9202059" y="4139156"/>
            <a:ext cx="2090054" cy="2308324"/>
          </a:xfrm>
          <a:prstGeom prst="rect">
            <a:avLst/>
          </a:prstGeom>
          <a:noFill/>
        </p:spPr>
        <p:txBody>
          <a:bodyPr wrap="square" rtlCol="0">
            <a:spAutoFit/>
          </a:bodyPr>
          <a:lstStyle/>
          <a:p>
            <a:pPr algn="ctr"/>
            <a:endPar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oogle Sans"/>
            </a:endParaRPr>
          </a:p>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oogle Sans"/>
              </a:rPr>
              <a:t>T</a:t>
            </a:r>
            <a:r>
              <a:rPr lang="en-US" sz="3600" i="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oogle Sans"/>
              </a:rPr>
              <a:t>he BlackRock </a:t>
            </a: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oogle Sans"/>
              </a:rPr>
              <a:t>Inc.</a:t>
            </a:r>
            <a:endPar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98916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224CE2-4D62-08F0-1D17-00C0BEA1977F}"/>
              </a:ext>
            </a:extLst>
          </p:cNvPr>
          <p:cNvSpPr/>
          <p:nvPr/>
        </p:nvSpPr>
        <p:spPr>
          <a:xfrm>
            <a:off x="8186057" y="0"/>
            <a:ext cx="260002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5B14648-316D-F58D-E570-B8B708A84092}"/>
              </a:ext>
            </a:extLst>
          </p:cNvPr>
          <p:cNvGrpSpPr/>
          <p:nvPr/>
        </p:nvGrpSpPr>
        <p:grpSpPr>
          <a:xfrm>
            <a:off x="854372" y="1591734"/>
            <a:ext cx="6308137" cy="3674532"/>
            <a:chOff x="723743" y="1300855"/>
            <a:chExt cx="6308137" cy="3674532"/>
          </a:xfrm>
        </p:grpSpPr>
        <p:sp>
          <p:nvSpPr>
            <p:cNvPr id="2" name="TextBox 1">
              <a:extLst>
                <a:ext uri="{FF2B5EF4-FFF2-40B4-BE49-F238E27FC236}">
                  <a16:creationId xmlns:a16="http://schemas.microsoft.com/office/drawing/2014/main" id="{C2FD30B0-F457-2F13-FDCB-582F3E6FE8E9}"/>
                </a:ext>
              </a:extLst>
            </p:cNvPr>
            <p:cNvSpPr txBox="1"/>
            <p:nvPr/>
          </p:nvSpPr>
          <p:spPr>
            <a:xfrm>
              <a:off x="723743" y="1300855"/>
              <a:ext cx="6308137" cy="861774"/>
            </a:xfrm>
            <a:prstGeom prst="rect">
              <a:avLst/>
            </a:prstGeom>
            <a:noFill/>
          </p:spPr>
          <p:txBody>
            <a:bodyPr wrap="none" rtlCol="0">
              <a:spAutoFit/>
            </a:bodyPr>
            <a:lstStyle/>
            <a:p>
              <a:r>
                <a:rPr lang="en-US" sz="5000" b="1" dirty="0">
                  <a:solidFill>
                    <a:schemeClr val="bg1"/>
                  </a:solidFill>
                  <a:latin typeface="Lora" pitchFamily="2" charset="0"/>
                </a:rPr>
                <a:t>Disney Competitors</a:t>
              </a:r>
              <a:endParaRPr lang="en-US" sz="4000" b="1" dirty="0">
                <a:solidFill>
                  <a:schemeClr val="bg1"/>
                </a:solidFill>
                <a:latin typeface="Lora" pitchFamily="2" charset="0"/>
              </a:endParaRPr>
            </a:p>
          </p:txBody>
        </p:sp>
        <p:sp>
          <p:nvSpPr>
            <p:cNvPr id="4" name="TextBox 3">
              <a:extLst>
                <a:ext uri="{FF2B5EF4-FFF2-40B4-BE49-F238E27FC236}">
                  <a16:creationId xmlns:a16="http://schemas.microsoft.com/office/drawing/2014/main" id="{D708CAAB-6251-CD18-0AFB-65C3D7259DE4}"/>
                </a:ext>
              </a:extLst>
            </p:cNvPr>
            <p:cNvSpPr txBox="1"/>
            <p:nvPr/>
          </p:nvSpPr>
          <p:spPr>
            <a:xfrm>
              <a:off x="723743" y="2162629"/>
              <a:ext cx="3556000" cy="2812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i="0" dirty="0">
                  <a:solidFill>
                    <a:schemeClr val="bg1"/>
                  </a:solidFill>
                  <a:effectLst/>
                  <a:latin typeface="Lora" pitchFamily="2" charset="0"/>
                </a:rPr>
                <a:t>Comcast,</a:t>
              </a:r>
            </a:p>
            <a:p>
              <a:pPr marL="342900" indent="-342900">
                <a:lnSpc>
                  <a:spcPct val="150000"/>
                </a:lnSpc>
                <a:buFont typeface="Arial" panose="020B0604020202020204" pitchFamily="34" charset="0"/>
                <a:buChar char="•"/>
              </a:pPr>
              <a:r>
                <a:rPr lang="en-US" sz="2000" i="0" dirty="0">
                  <a:solidFill>
                    <a:schemeClr val="bg1"/>
                  </a:solidFill>
                  <a:effectLst/>
                  <a:latin typeface="Lora" pitchFamily="2" charset="0"/>
                </a:rPr>
                <a:t>Time Warner,</a:t>
              </a:r>
            </a:p>
            <a:p>
              <a:pPr marL="342900" indent="-342900">
                <a:lnSpc>
                  <a:spcPct val="150000"/>
                </a:lnSpc>
                <a:buFont typeface="Arial" panose="020B0604020202020204" pitchFamily="34" charset="0"/>
                <a:buChar char="•"/>
              </a:pPr>
              <a:r>
                <a:rPr lang="en-US" sz="2000" i="0" dirty="0">
                  <a:solidFill>
                    <a:schemeClr val="bg1"/>
                  </a:solidFill>
                  <a:effectLst/>
                  <a:latin typeface="Lora" pitchFamily="2" charset="0"/>
                </a:rPr>
                <a:t>21st Century Fox,</a:t>
              </a:r>
            </a:p>
            <a:p>
              <a:pPr marL="342900" indent="-342900">
                <a:lnSpc>
                  <a:spcPct val="150000"/>
                </a:lnSpc>
                <a:buFont typeface="Arial" panose="020B0604020202020204" pitchFamily="34" charset="0"/>
                <a:buChar char="•"/>
              </a:pPr>
              <a:r>
                <a:rPr lang="en-US" sz="2000" i="0" dirty="0">
                  <a:solidFill>
                    <a:schemeClr val="bg1"/>
                  </a:solidFill>
                  <a:effectLst/>
                  <a:latin typeface="Lora" pitchFamily="2" charset="0"/>
                </a:rPr>
                <a:t>CBS Corp.,</a:t>
              </a:r>
            </a:p>
            <a:p>
              <a:pPr marL="342900" indent="-342900">
                <a:lnSpc>
                  <a:spcPct val="150000"/>
                </a:lnSpc>
                <a:buFont typeface="Arial" panose="020B0604020202020204" pitchFamily="34" charset="0"/>
                <a:buChar char="•"/>
              </a:pPr>
              <a:r>
                <a:rPr lang="en-US" sz="2000" i="0" dirty="0">
                  <a:solidFill>
                    <a:schemeClr val="bg1"/>
                  </a:solidFill>
                  <a:effectLst/>
                  <a:latin typeface="Lora" pitchFamily="2" charset="0"/>
                </a:rPr>
                <a:t>Discovery Communications.</a:t>
              </a:r>
              <a:endParaRPr lang="en-US" sz="2000" dirty="0">
                <a:solidFill>
                  <a:schemeClr val="bg1"/>
                </a:solidFill>
                <a:latin typeface="Lora" pitchFamily="2" charset="0"/>
              </a:endParaRPr>
            </a:p>
          </p:txBody>
        </p:sp>
      </p:grpSp>
      <p:grpSp>
        <p:nvGrpSpPr>
          <p:cNvPr id="7" name="Group 6">
            <a:extLst>
              <a:ext uri="{FF2B5EF4-FFF2-40B4-BE49-F238E27FC236}">
                <a16:creationId xmlns:a16="http://schemas.microsoft.com/office/drawing/2014/main" id="{82141BC7-ED6C-E9A7-001F-D0F15603A92C}"/>
              </a:ext>
            </a:extLst>
          </p:cNvPr>
          <p:cNvGrpSpPr/>
          <p:nvPr/>
        </p:nvGrpSpPr>
        <p:grpSpPr>
          <a:xfrm>
            <a:off x="8221998" y="355190"/>
            <a:ext cx="2528146" cy="6147620"/>
            <a:chOff x="8186057" y="449943"/>
            <a:chExt cx="2528146" cy="6147620"/>
          </a:xfrm>
        </p:grpSpPr>
        <p:pic>
          <p:nvPicPr>
            <p:cNvPr id="8196" name="Picture 4" descr="Comcast Logo and symbol, meaning, history, PNG, brand">
              <a:extLst>
                <a:ext uri="{FF2B5EF4-FFF2-40B4-BE49-F238E27FC236}">
                  <a16:creationId xmlns:a16="http://schemas.microsoft.com/office/drawing/2014/main" id="{C154466D-224B-2593-68E8-394CF195C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8766" y="449943"/>
              <a:ext cx="2122728" cy="11940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EC31A4DC-78CA-726E-6172-CC44B5955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045" y="2114598"/>
              <a:ext cx="2268170" cy="32250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8D8F77C-C696-8453-38F0-824AEAAF6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4250" y="2907725"/>
              <a:ext cx="1871760" cy="65804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Download CBS Corporation Logo in SVG Vector or PNG File Format - Logo.wine">
              <a:extLst>
                <a:ext uri="{FF2B5EF4-FFF2-40B4-BE49-F238E27FC236}">
                  <a16:creationId xmlns:a16="http://schemas.microsoft.com/office/drawing/2014/main" id="{F3B33D45-11CB-99FE-2876-4FEB26EF2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4250" y="4036386"/>
              <a:ext cx="1871760" cy="124784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Discovery Communications Logo – Discovery, Inc.">
              <a:extLst>
                <a:ext uri="{FF2B5EF4-FFF2-40B4-BE49-F238E27FC236}">
                  <a16:creationId xmlns:a16="http://schemas.microsoft.com/office/drawing/2014/main" id="{9778DB5C-9A90-9EEF-3561-B43D50D5D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6057" y="5754847"/>
              <a:ext cx="2528146" cy="8427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32681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87FB5A1-E455-61DC-60E7-2221CE131B14}"/>
              </a:ext>
            </a:extLst>
          </p:cNvPr>
          <p:cNvGrpSpPr/>
          <p:nvPr/>
        </p:nvGrpSpPr>
        <p:grpSpPr>
          <a:xfrm>
            <a:off x="5473699" y="899237"/>
            <a:ext cx="6137730" cy="5059526"/>
            <a:chOff x="5333999" y="336885"/>
            <a:chExt cx="6137730" cy="5059526"/>
          </a:xfrm>
        </p:grpSpPr>
        <p:sp>
          <p:nvSpPr>
            <p:cNvPr id="6" name="TextBox 5">
              <a:extLst>
                <a:ext uri="{FF2B5EF4-FFF2-40B4-BE49-F238E27FC236}">
                  <a16:creationId xmlns:a16="http://schemas.microsoft.com/office/drawing/2014/main" id="{BC5BB561-2E4B-77D9-5890-14E677163948}"/>
                </a:ext>
              </a:extLst>
            </p:cNvPr>
            <p:cNvSpPr txBox="1"/>
            <p:nvPr/>
          </p:nvSpPr>
          <p:spPr>
            <a:xfrm>
              <a:off x="5333999" y="1660324"/>
              <a:ext cx="6137730" cy="3736087"/>
            </a:xfrm>
            <a:prstGeom prst="rect">
              <a:avLst/>
            </a:prstGeom>
            <a:noFill/>
          </p:spPr>
          <p:txBody>
            <a:bodyPr wrap="square" rtlCol="0">
              <a:spAutoFit/>
            </a:bodyPr>
            <a:lstStyle/>
            <a:p>
              <a:pPr>
                <a:lnSpc>
                  <a:spcPct val="150000"/>
                </a:lnSpc>
              </a:pPr>
              <a:r>
                <a:rPr lang="en-US" sz="2000" dirty="0">
                  <a:solidFill>
                    <a:schemeClr val="bg1"/>
                  </a:solidFill>
                  <a:latin typeface="Lora" pitchFamily="2" charset="0"/>
                </a:rPr>
                <a:t>The resort comprises four theme parks (Epcot, Magic Kingdom, Disney's Animal Kingdom, Disney's Hollywood Studios), two water parks (Disney's Typhoon Lagoon and Disney's Blizzard Beach), several golf courses, 31 themed resort hotels, nine non-Disney hotels, and a camping resort, other entertainment venues, including the outdoor shopping inside Disney Springs.</a:t>
              </a:r>
            </a:p>
          </p:txBody>
        </p:sp>
        <p:sp>
          <p:nvSpPr>
            <p:cNvPr id="7" name="TextBox 6">
              <a:extLst>
                <a:ext uri="{FF2B5EF4-FFF2-40B4-BE49-F238E27FC236}">
                  <a16:creationId xmlns:a16="http://schemas.microsoft.com/office/drawing/2014/main" id="{5F3468D2-7C24-D0BA-0420-B7807BE9775E}"/>
                </a:ext>
              </a:extLst>
            </p:cNvPr>
            <p:cNvSpPr txBox="1"/>
            <p:nvPr/>
          </p:nvSpPr>
          <p:spPr>
            <a:xfrm>
              <a:off x="5333999" y="336885"/>
              <a:ext cx="5382987" cy="1323439"/>
            </a:xfrm>
            <a:prstGeom prst="rect">
              <a:avLst/>
            </a:prstGeom>
            <a:noFill/>
          </p:spPr>
          <p:txBody>
            <a:bodyPr wrap="square" rtlCol="0">
              <a:spAutoFit/>
            </a:bodyPr>
            <a:lstStyle/>
            <a:p>
              <a:r>
                <a:rPr lang="en-US" sz="4000" b="1" dirty="0">
                  <a:solidFill>
                    <a:schemeClr val="bg1"/>
                  </a:solidFill>
                  <a:latin typeface="Lora" pitchFamily="2" charset="0"/>
                </a:rPr>
                <a:t>Walt Disney Theme Park</a:t>
              </a:r>
            </a:p>
          </p:txBody>
        </p:sp>
      </p:grpSp>
      <p:pic>
        <p:nvPicPr>
          <p:cNvPr id="20486" name="Picture 6" descr="Magic Kingdom - Wikipedia">
            <a:extLst>
              <a:ext uri="{FF2B5EF4-FFF2-40B4-BE49-F238E27FC236}">
                <a16:creationId xmlns:a16="http://schemas.microsoft.com/office/drawing/2014/main" id="{C387AED2-5312-8B1A-429C-2DF1B7159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59" r="6067"/>
          <a:stretch/>
        </p:blipFill>
        <p:spPr bwMode="auto">
          <a:xfrm>
            <a:off x="747628" y="899237"/>
            <a:ext cx="3971328" cy="50595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1F8735-37D5-8928-E487-9105EF697B2A}"/>
              </a:ext>
            </a:extLst>
          </p:cNvPr>
          <p:cNvSpPr/>
          <p:nvPr/>
        </p:nvSpPr>
        <p:spPr>
          <a:xfrm>
            <a:off x="11633200" y="4995863"/>
            <a:ext cx="558800" cy="1862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684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65BBD"/>
            </a:gs>
            <a:gs pos="72000">
              <a:schemeClr val="accent1"/>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CC35E83-4D61-B29D-31C5-EE65BD9F6825}"/>
              </a:ext>
            </a:extLst>
          </p:cNvPr>
          <p:cNvGrpSpPr/>
          <p:nvPr/>
        </p:nvGrpSpPr>
        <p:grpSpPr>
          <a:xfrm>
            <a:off x="5486735" y="1065881"/>
            <a:ext cx="5909817" cy="4726238"/>
            <a:chOff x="958278" y="743463"/>
            <a:chExt cx="5909817" cy="4726238"/>
          </a:xfrm>
        </p:grpSpPr>
        <p:sp>
          <p:nvSpPr>
            <p:cNvPr id="6" name="TextBox 5">
              <a:extLst>
                <a:ext uri="{FF2B5EF4-FFF2-40B4-BE49-F238E27FC236}">
                  <a16:creationId xmlns:a16="http://schemas.microsoft.com/office/drawing/2014/main" id="{3A691F4D-C95F-1B56-18DD-56BA99CA1F9E}"/>
                </a:ext>
              </a:extLst>
            </p:cNvPr>
            <p:cNvSpPr txBox="1"/>
            <p:nvPr/>
          </p:nvSpPr>
          <p:spPr>
            <a:xfrm>
              <a:off x="1508693" y="743463"/>
              <a:ext cx="5359402" cy="1938992"/>
            </a:xfrm>
            <a:prstGeom prst="rect">
              <a:avLst/>
            </a:prstGeom>
            <a:noFill/>
          </p:spPr>
          <p:txBody>
            <a:bodyPr wrap="square" rtlCol="0">
              <a:spAutoFit/>
            </a:bodyPr>
            <a:lstStyle/>
            <a:p>
              <a:pPr algn="r"/>
              <a:r>
                <a:rPr lang="en-US" sz="4000" b="1" dirty="0">
                  <a:solidFill>
                    <a:schemeClr val="bg1"/>
                  </a:solidFill>
                  <a:latin typeface="Lora" pitchFamily="2" charset="0"/>
                </a:rPr>
                <a:t>Walt Disney Corporate Structure &amp; Merchandising</a:t>
              </a:r>
            </a:p>
          </p:txBody>
        </p:sp>
        <p:grpSp>
          <p:nvGrpSpPr>
            <p:cNvPr id="13" name="Group 12">
              <a:extLst>
                <a:ext uri="{FF2B5EF4-FFF2-40B4-BE49-F238E27FC236}">
                  <a16:creationId xmlns:a16="http://schemas.microsoft.com/office/drawing/2014/main" id="{F759F148-4000-54C1-9F20-D666D8065BD0}"/>
                </a:ext>
              </a:extLst>
            </p:cNvPr>
            <p:cNvGrpSpPr/>
            <p:nvPr/>
          </p:nvGrpSpPr>
          <p:grpSpPr>
            <a:xfrm>
              <a:off x="958278" y="3706981"/>
              <a:ext cx="5909817" cy="1762720"/>
              <a:chOff x="958278" y="3706981"/>
              <a:chExt cx="5909817" cy="1762720"/>
            </a:xfrm>
          </p:grpSpPr>
          <p:grpSp>
            <p:nvGrpSpPr>
              <p:cNvPr id="11" name="Group 10">
                <a:extLst>
                  <a:ext uri="{FF2B5EF4-FFF2-40B4-BE49-F238E27FC236}">
                    <a16:creationId xmlns:a16="http://schemas.microsoft.com/office/drawing/2014/main" id="{B565D3F3-540F-07A3-80A8-66016DB9F760}"/>
                  </a:ext>
                </a:extLst>
              </p:cNvPr>
              <p:cNvGrpSpPr/>
              <p:nvPr/>
            </p:nvGrpSpPr>
            <p:grpSpPr>
              <a:xfrm>
                <a:off x="958278" y="3706981"/>
                <a:ext cx="5909817" cy="1762720"/>
                <a:chOff x="958278" y="3618845"/>
                <a:chExt cx="5909817" cy="1938992"/>
              </a:xfrm>
            </p:grpSpPr>
            <p:sp>
              <p:nvSpPr>
                <p:cNvPr id="8" name="Rectangle 7">
                  <a:extLst>
                    <a:ext uri="{FF2B5EF4-FFF2-40B4-BE49-F238E27FC236}">
                      <a16:creationId xmlns:a16="http://schemas.microsoft.com/office/drawing/2014/main" id="{83334B3A-7FC6-0B94-2DE9-976D1CC16D33}"/>
                    </a:ext>
                  </a:extLst>
                </p:cNvPr>
                <p:cNvSpPr/>
                <p:nvPr/>
              </p:nvSpPr>
              <p:spPr>
                <a:xfrm>
                  <a:off x="958278" y="3618845"/>
                  <a:ext cx="1672779" cy="193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4A9A67A-A097-2F20-155A-7CE352337BD0}"/>
                    </a:ext>
                  </a:extLst>
                </p:cNvPr>
                <p:cNvSpPr/>
                <p:nvPr/>
              </p:nvSpPr>
              <p:spPr>
                <a:xfrm>
                  <a:off x="3076797" y="3618845"/>
                  <a:ext cx="1672779" cy="193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59F6FE-35A5-D8DE-44EA-B1C0B8931AD4}"/>
                    </a:ext>
                  </a:extLst>
                </p:cNvPr>
                <p:cNvSpPr/>
                <p:nvPr/>
              </p:nvSpPr>
              <p:spPr>
                <a:xfrm>
                  <a:off x="5195316" y="3618845"/>
                  <a:ext cx="1672779" cy="193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CE1A301-1295-2A16-9ECE-26C7EB751A34}"/>
                  </a:ext>
                </a:extLst>
              </p:cNvPr>
              <p:cNvSpPr txBox="1"/>
              <p:nvPr/>
            </p:nvSpPr>
            <p:spPr>
              <a:xfrm>
                <a:off x="1083468" y="4080510"/>
                <a:ext cx="1422399" cy="1015663"/>
              </a:xfrm>
              <a:prstGeom prst="rect">
                <a:avLst/>
              </a:prstGeom>
              <a:noFill/>
            </p:spPr>
            <p:txBody>
              <a:bodyPr wrap="square" rtlCol="0">
                <a:spAutoFit/>
              </a:bodyPr>
              <a:lstStyle/>
              <a:p>
                <a:pPr algn="ctr"/>
                <a:r>
                  <a:rPr lang="en-US" sz="2000" dirty="0">
                    <a:solidFill>
                      <a:schemeClr val="accent3"/>
                    </a:solidFill>
                    <a:latin typeface="Lora" pitchFamily="2" charset="0"/>
                  </a:rPr>
                  <a:t>Walt Disney Studios</a:t>
                </a:r>
              </a:p>
            </p:txBody>
          </p:sp>
          <p:sp>
            <p:nvSpPr>
              <p:cNvPr id="14" name="TextBox 13">
                <a:extLst>
                  <a:ext uri="{FF2B5EF4-FFF2-40B4-BE49-F238E27FC236}">
                    <a16:creationId xmlns:a16="http://schemas.microsoft.com/office/drawing/2014/main" id="{2A86909C-F456-8863-BA3B-942905D1F843}"/>
                  </a:ext>
                </a:extLst>
              </p:cNvPr>
              <p:cNvSpPr txBox="1"/>
              <p:nvPr/>
            </p:nvSpPr>
            <p:spPr>
              <a:xfrm>
                <a:off x="3201987" y="4080510"/>
                <a:ext cx="1422399" cy="1015663"/>
              </a:xfrm>
              <a:prstGeom prst="rect">
                <a:avLst/>
              </a:prstGeom>
              <a:noFill/>
            </p:spPr>
            <p:txBody>
              <a:bodyPr wrap="square" rtlCol="0">
                <a:spAutoFit/>
              </a:bodyPr>
              <a:lstStyle/>
              <a:p>
                <a:pPr algn="ctr"/>
                <a:r>
                  <a:rPr lang="en-US" sz="2000" dirty="0">
                    <a:solidFill>
                      <a:schemeClr val="accent3"/>
                    </a:solidFill>
                    <a:latin typeface="Lora" pitchFamily="2" charset="0"/>
                  </a:rPr>
                  <a:t>Disney Consumer Products</a:t>
                </a:r>
              </a:p>
            </p:txBody>
          </p:sp>
          <p:sp>
            <p:nvSpPr>
              <p:cNvPr id="15" name="TextBox 14">
                <a:extLst>
                  <a:ext uri="{FF2B5EF4-FFF2-40B4-BE49-F238E27FC236}">
                    <a16:creationId xmlns:a16="http://schemas.microsoft.com/office/drawing/2014/main" id="{A6DEED4B-C294-1DFD-A892-F317B932828F}"/>
                  </a:ext>
                </a:extLst>
              </p:cNvPr>
              <p:cNvSpPr txBox="1"/>
              <p:nvPr/>
            </p:nvSpPr>
            <p:spPr>
              <a:xfrm>
                <a:off x="5320506" y="4234398"/>
                <a:ext cx="1422399" cy="707886"/>
              </a:xfrm>
              <a:prstGeom prst="rect">
                <a:avLst/>
              </a:prstGeom>
              <a:noFill/>
            </p:spPr>
            <p:txBody>
              <a:bodyPr wrap="square" rtlCol="0">
                <a:spAutoFit/>
              </a:bodyPr>
              <a:lstStyle/>
              <a:p>
                <a:pPr algn="ctr"/>
                <a:r>
                  <a:rPr lang="en-US" sz="2000" dirty="0">
                    <a:solidFill>
                      <a:schemeClr val="accent3"/>
                    </a:solidFill>
                    <a:latin typeface="Lora" pitchFamily="2" charset="0"/>
                  </a:rPr>
                  <a:t>Media Networks</a:t>
                </a:r>
              </a:p>
            </p:txBody>
          </p:sp>
        </p:grpSp>
      </p:grpSp>
      <p:grpSp>
        <p:nvGrpSpPr>
          <p:cNvPr id="18" name="Group 17">
            <a:extLst>
              <a:ext uri="{FF2B5EF4-FFF2-40B4-BE49-F238E27FC236}">
                <a16:creationId xmlns:a16="http://schemas.microsoft.com/office/drawing/2014/main" id="{84E73EE5-01D2-3809-01E1-66D29B49B525}"/>
              </a:ext>
            </a:extLst>
          </p:cNvPr>
          <p:cNvGrpSpPr/>
          <p:nvPr/>
        </p:nvGrpSpPr>
        <p:grpSpPr>
          <a:xfrm>
            <a:off x="572134" y="416382"/>
            <a:ext cx="4340792" cy="6025237"/>
            <a:chOff x="1428474" y="416381"/>
            <a:chExt cx="4340792" cy="6025237"/>
          </a:xfrm>
        </p:grpSpPr>
        <p:pic>
          <p:nvPicPr>
            <p:cNvPr id="16386" name="Picture 2" descr="Walt Disney's Office | Disney Studios Burbank | Sweet Parrish Place">
              <a:extLst>
                <a:ext uri="{FF2B5EF4-FFF2-40B4-BE49-F238E27FC236}">
                  <a16:creationId xmlns:a16="http://schemas.microsoft.com/office/drawing/2014/main" id="{A7CCE164-192C-1E97-3C95-1A7B5A6F5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56" r="12456"/>
            <a:stretch/>
          </p:blipFill>
          <p:spPr bwMode="auto">
            <a:xfrm>
              <a:off x="1428474" y="416381"/>
              <a:ext cx="4340792" cy="484832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76AA74C-E6A1-FC87-71E3-69C318B8A19F}"/>
                </a:ext>
              </a:extLst>
            </p:cNvPr>
            <p:cNvSpPr/>
            <p:nvPr/>
          </p:nvSpPr>
          <p:spPr>
            <a:xfrm>
              <a:off x="1428474" y="5638230"/>
              <a:ext cx="4340792" cy="803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1720134"/>
      </p:ext>
    </p:extLst>
  </p:cSld>
  <p:clrMapOvr>
    <a:masterClrMapping/>
  </p:clrMapOvr>
</p:sld>
</file>

<file path=ppt/theme/theme1.xml><?xml version="1.0" encoding="utf-8"?>
<a:theme xmlns:a="http://schemas.openxmlformats.org/drawingml/2006/main" name="Office Theme">
  <a:themeElements>
    <a:clrScheme name="Custom 92">
      <a:dk1>
        <a:sysClr val="windowText" lastClr="000000"/>
      </a:dk1>
      <a:lt1>
        <a:sysClr val="window" lastClr="FFFFFF"/>
      </a:lt1>
      <a:dk2>
        <a:srgbClr val="2F1D33"/>
      </a:dk2>
      <a:lt2>
        <a:srgbClr val="E7E6E6"/>
      </a:lt2>
      <a:accent1>
        <a:srgbClr val="C00E58"/>
      </a:accent1>
      <a:accent2>
        <a:srgbClr val="FFDCE3"/>
      </a:accent2>
      <a:accent3>
        <a:srgbClr val="47323C"/>
      </a:accent3>
      <a:accent4>
        <a:srgbClr val="53C7A4"/>
      </a:accent4>
      <a:accent5>
        <a:srgbClr val="F3953E"/>
      </a:accent5>
      <a:accent6>
        <a:srgbClr val="BFBFB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267">
      <a:dk1>
        <a:sysClr val="windowText" lastClr="000000"/>
      </a:dk1>
      <a:lt1>
        <a:sysClr val="window" lastClr="FFFFFF"/>
      </a:lt1>
      <a:dk2>
        <a:srgbClr val="44546A"/>
      </a:dk2>
      <a:lt2>
        <a:srgbClr val="E7E6E6"/>
      </a:lt2>
      <a:accent1>
        <a:srgbClr val="071341"/>
      </a:accent1>
      <a:accent2>
        <a:srgbClr val="165BBD"/>
      </a:accent2>
      <a:accent3>
        <a:srgbClr val="091A4E"/>
      </a:accent3>
      <a:accent4>
        <a:srgbClr val="EB5F5E"/>
      </a:accent4>
      <a:accent5>
        <a:srgbClr val="F3A533"/>
      </a:accent5>
      <a:accent6>
        <a:srgbClr val="F3798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1129</Words>
  <Application>Microsoft Office PowerPoint</Application>
  <PresentationFormat>Widescreen</PresentationFormat>
  <Paragraphs>176</Paragraphs>
  <Slides>27</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Calibri Light</vt:lpstr>
      <vt:lpstr>Google Sans</vt:lpstr>
      <vt:lpstr>Lora</vt:lpstr>
      <vt:lpstr>Sohane</vt:lpstr>
      <vt:lpstr>Söhne</vt:lpstr>
      <vt:lpstr>Verdana</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Kavithalaya</dc:creator>
  <cp:lastModifiedBy>Binal Suresh Shah</cp:lastModifiedBy>
  <cp:revision>4</cp:revision>
  <dcterms:created xsi:type="dcterms:W3CDTF">2021-06-03T04:12:22Z</dcterms:created>
  <dcterms:modified xsi:type="dcterms:W3CDTF">2024-02-15T18:50:25Z</dcterms:modified>
</cp:coreProperties>
</file>